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4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6" r:id="rId3"/>
  </p:sldMasterIdLst>
  <p:notesMasterIdLst>
    <p:notesMasterId r:id="rId40"/>
  </p:notesMasterIdLst>
  <p:handoutMasterIdLst>
    <p:handoutMasterId r:id="rId41"/>
  </p:handoutMasterIdLst>
  <p:sldIdLst>
    <p:sldId id="256" r:id="rId4"/>
    <p:sldId id="263" r:id="rId5"/>
    <p:sldId id="656" r:id="rId6"/>
    <p:sldId id="626" r:id="rId7"/>
    <p:sldId id="624" r:id="rId8"/>
    <p:sldId id="620" r:id="rId9"/>
    <p:sldId id="641" r:id="rId10"/>
    <p:sldId id="622" r:id="rId11"/>
    <p:sldId id="630" r:id="rId12"/>
    <p:sldId id="646" r:id="rId13"/>
    <p:sldId id="645" r:id="rId14"/>
    <p:sldId id="631" r:id="rId15"/>
    <p:sldId id="629" r:id="rId16"/>
    <p:sldId id="632" r:id="rId17"/>
    <p:sldId id="633" r:id="rId18"/>
    <p:sldId id="634" r:id="rId19"/>
    <p:sldId id="635" r:id="rId20"/>
    <p:sldId id="636" r:id="rId21"/>
    <p:sldId id="627" r:id="rId22"/>
    <p:sldId id="621" r:id="rId23"/>
    <p:sldId id="643" r:id="rId24"/>
    <p:sldId id="647" r:id="rId25"/>
    <p:sldId id="648" r:id="rId26"/>
    <p:sldId id="649" r:id="rId27"/>
    <p:sldId id="650" r:id="rId28"/>
    <p:sldId id="651" r:id="rId29"/>
    <p:sldId id="652" r:id="rId30"/>
    <p:sldId id="653" r:id="rId31"/>
    <p:sldId id="654" r:id="rId32"/>
    <p:sldId id="655" r:id="rId33"/>
    <p:sldId id="639" r:id="rId34"/>
    <p:sldId id="642" r:id="rId35"/>
    <p:sldId id="644" r:id="rId36"/>
    <p:sldId id="637" r:id="rId37"/>
    <p:sldId id="640" r:id="rId38"/>
    <p:sldId id="259" r:id="rId39"/>
  </p:sldIdLst>
  <p:sldSz cx="12192000" cy="6858000"/>
  <p:notesSz cx="6858000" cy="9144000"/>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12"/>
    <p:restoredTop sz="75578"/>
  </p:normalViewPr>
  <p:slideViewPr>
    <p:cSldViewPr snapToGrid="0" snapToObjects="1">
      <p:cViewPr varScale="1">
        <p:scale>
          <a:sx n="107" d="100"/>
          <a:sy n="107" d="100"/>
        </p:scale>
        <p:origin x="1152" y="176"/>
      </p:cViewPr>
      <p:guideLst/>
    </p:cSldViewPr>
  </p:slideViewPr>
  <p:outlineViewPr>
    <p:cViewPr>
      <p:scale>
        <a:sx n="33" d="100"/>
        <a:sy n="33" d="100"/>
      </p:scale>
      <p:origin x="0" y="0"/>
    </p:cViewPr>
  </p:outlineViewPr>
  <p:notesTextViewPr>
    <p:cViewPr>
      <p:scale>
        <a:sx n="155" d="100"/>
        <a:sy n="155" d="100"/>
      </p:scale>
      <p:origin x="0" y="0"/>
    </p:cViewPr>
  </p:notesTextViewPr>
  <p:notesViewPr>
    <p:cSldViewPr snapToGrid="0" snapToObjects="1">
      <p:cViewPr varScale="1">
        <p:scale>
          <a:sx n="167" d="100"/>
          <a:sy n="167" d="100"/>
        </p:scale>
        <p:origin x="148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gs" Target="tags/tag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6/24/19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6/24/19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loud.ibm.com/docs/containers?topic=containers-encryptio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hyperledger-fabric.readthedocs.io/en/release-1.4/gossip.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a:t>
            </a:fld>
            <a:endParaRPr lang="en-US"/>
          </a:p>
        </p:txBody>
      </p:sp>
    </p:spTree>
    <p:extLst>
      <p:ext uri="{BB962C8B-B14F-4D97-AF65-F5344CB8AC3E}">
        <p14:creationId xmlns:p14="http://schemas.microsoft.com/office/powerpoint/2010/main" val="1037842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of its distributed architecture, blockchain is best suited for the hybrid cloud model and can be deployed both in the public cloud and on premises.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decision on where to deploy block- chain could, for example, depend on if a managed service is preferred for ease of use, or whether government, industry, or corporate regulations mean that data needs to be held locally. </a:t>
            </a:r>
          </a:p>
          <a:p>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12</a:t>
            </a:fld>
            <a:endParaRPr lang="en-US"/>
          </a:p>
        </p:txBody>
      </p:sp>
    </p:spTree>
    <p:extLst>
      <p:ext uri="{BB962C8B-B14F-4D97-AF65-F5344CB8AC3E}">
        <p14:creationId xmlns:p14="http://schemas.microsoft.com/office/powerpoint/2010/main" val="2614322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IBM </a:t>
            </a:r>
            <a:r>
              <a:rPr lang="en-US" sz="1200" kern="1200" dirty="0" err="1">
                <a:solidFill>
                  <a:schemeClr val="tx1"/>
                </a:solidFill>
                <a:effectLst/>
                <a:latin typeface="+mn-lt"/>
                <a:ea typeface="+mn-ea"/>
                <a:cs typeface="+mn-cs"/>
              </a:rPr>
              <a:t>LinuxONE</a:t>
            </a:r>
            <a:r>
              <a:rPr lang="en-US" sz="1200" kern="1200" dirty="0">
                <a:solidFill>
                  <a:schemeClr val="tx1"/>
                </a:solidFill>
                <a:effectLst/>
                <a:latin typeface="+mn-lt"/>
                <a:ea typeface="+mn-ea"/>
                <a:cs typeface="+mn-cs"/>
              </a:rPr>
              <a:t> platform is designed to make applications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Perform faster and more efficiently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highest levels of security </a:t>
            </a:r>
            <a:endParaRPr lang="en-US" dirty="0">
              <a:effectLst/>
            </a:endParaRPr>
          </a:p>
          <a:p>
            <a:endParaRPr lang="en-US" dirty="0"/>
          </a:p>
          <a:p>
            <a:r>
              <a:rPr lang="en-US" dirty="0"/>
              <a:t>Customized Go language</a:t>
            </a:r>
          </a:p>
          <a:p>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13</a:t>
            </a:fld>
            <a:endParaRPr lang="en-US"/>
          </a:p>
        </p:txBody>
      </p:sp>
    </p:spTree>
    <p:extLst>
      <p:ext uri="{BB962C8B-B14F-4D97-AF65-F5344CB8AC3E}">
        <p14:creationId xmlns:p14="http://schemas.microsoft.com/office/powerpoint/2010/main" val="4001367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Encryption and decryption can decrease performance, and Linux- ONE has dedicated on-chip co-processors for hardware encryption and decryption of data without the typical processing overhead associated with software encryption. The low overhead of </a:t>
            </a:r>
            <a:r>
              <a:rPr lang="en-US" sz="1200" kern="1200" dirty="0" err="1">
                <a:solidFill>
                  <a:schemeClr val="tx1"/>
                </a:solidFill>
                <a:effectLst/>
                <a:latin typeface="+mn-lt"/>
                <a:ea typeface="+mn-ea"/>
                <a:cs typeface="+mn-cs"/>
              </a:rPr>
              <a:t>LinuxONE</a:t>
            </a:r>
            <a:r>
              <a:rPr lang="en-US" sz="1200" kern="1200" dirty="0">
                <a:solidFill>
                  <a:schemeClr val="tx1"/>
                </a:solidFill>
                <a:effectLst/>
                <a:latin typeface="+mn-lt"/>
                <a:ea typeface="+mn-ea"/>
                <a:cs typeface="+mn-cs"/>
              </a:rPr>
              <a:t> hardware encryption enables pervasive encryption to be practical, automatically protecting all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a cryptography service designed to provide </a:t>
            </a:r>
            <a:r>
              <a:rPr lang="en-US" dirty="0" err="1"/>
              <a:t>LinuxONE</a:t>
            </a:r>
            <a:r>
              <a:rPr lang="en-US" dirty="0"/>
              <a:t> based security capabilities to the cloud with a complete set of encryption and key management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Cloud advantage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IBM Cloud Hyper Protect Crypto Services: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system provides high density and unique transaction in flight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rest protection accessible in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Integrates with key services: IBM Key Protect and IBM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service has the industry's highest FIPS 140-2 Level 4 crypto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certification.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IKS encrypts the storage and customers can use their own key secured by IBM Key Protect. Note that the user must configure the IKS cluster they provide to IBM Blockchain Platform with the </a:t>
            </a:r>
            <a:r>
              <a:rPr lang="en-US" dirty="0">
                <a:hlinkClick r:id="rId3"/>
              </a:rPr>
              <a:t>appropriate protection </a:t>
            </a:r>
            <a:endParaRPr lang="en-US" dirty="0"/>
          </a:p>
          <a:p>
            <a:pPr lvl="1"/>
            <a:r>
              <a:rPr lang="en-US" dirty="0"/>
              <a:t>The IBM Blockchain Platform console is provisioned in an IKS cluster managed by IBM. This IKS cluster is configured with the IBM Key Protect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14</a:t>
            </a:fld>
            <a:endParaRPr lang="en-US"/>
          </a:p>
        </p:txBody>
      </p:sp>
    </p:spTree>
    <p:extLst>
      <p:ext uri="{BB962C8B-B14F-4D97-AF65-F5344CB8AC3E}">
        <p14:creationId xmlns:p14="http://schemas.microsoft.com/office/powerpoint/2010/main" val="4293465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is an HSM? An HSM is a Hardware Security Module, a general-purpose computing environment that withstands both physical and logical attacks and has special hardware to perform cryptographic operations and protect keys. The HSM is accessed from a host computer system using a carefully-designed set of API functions. The API functions may be generic, or they may be designed to meet the special requirements of particular industries such as banking and finance.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device must run the programs that it is supposed to run, with confidence that those programs have not been modified. You must be able to (remotely) distinguish between the real device and application, and a clever impersonator.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HSM must remain secure even if adversaries carry out destructive analysis of one or more devices. Many servers operate in distributed environments where it is difficult or impossible to provide complete physical security for sensitive processing. In some applications, the motivated adversary is the end user. You need a device that you can trust even though you cannot control its environment.</a:t>
            </a:r>
          </a:p>
          <a:p>
            <a:endParaRPr lang="en-US" dirty="0"/>
          </a:p>
          <a:p>
            <a:endParaRPr lang="en-US" dirty="0"/>
          </a:p>
          <a:p>
            <a:r>
              <a:rPr lang="en-US" dirty="0"/>
              <a:t>Hardware Security Module</a:t>
            </a:r>
          </a:p>
          <a:p>
            <a:endParaRPr lang="en-US" dirty="0"/>
          </a:p>
          <a:p>
            <a:r>
              <a:rPr lang="en-US" dirty="0"/>
              <a:t>BM cryptographic coprocessor family of </a:t>
            </a:r>
            <a:r>
              <a:rPr lang="en-US" dirty="0" err="1"/>
              <a:t>PCle</a:t>
            </a:r>
            <a:r>
              <a:rPr lang="en-US" dirty="0"/>
              <a:t> cards with a multi-chip embedded module is the IBM </a:t>
            </a:r>
            <a:r>
              <a:rPr lang="en-US" dirty="0" err="1"/>
              <a:t>PCle</a:t>
            </a:r>
            <a:r>
              <a:rPr lang="en-US" dirty="0"/>
              <a:t> Cryptographic Coprocessor Version 3 (PCleCC3). Its predecessors are the </a:t>
            </a:r>
            <a:r>
              <a:rPr lang="en-US" dirty="0" err="1"/>
              <a:t>PCle</a:t>
            </a:r>
            <a:r>
              <a:rPr lang="en-US" dirty="0"/>
              <a:t> Cryptographic Coprocessor Version 2 (PCleCC2) and IBM </a:t>
            </a:r>
            <a:r>
              <a:rPr lang="en-US" dirty="0" err="1"/>
              <a:t>PCle</a:t>
            </a:r>
            <a:r>
              <a:rPr lang="en-US" dirty="0"/>
              <a:t> Cryptographic Coprocessor Version 1 (</a:t>
            </a:r>
            <a:r>
              <a:rPr lang="en-US" dirty="0" err="1"/>
              <a:t>PCleCC</a:t>
            </a:r>
            <a:r>
              <a:rPr lang="en-US" dirty="0"/>
              <a:t>).</a:t>
            </a:r>
          </a:p>
        </p:txBody>
      </p:sp>
      <p:sp>
        <p:nvSpPr>
          <p:cNvPr id="4" name="Slide Number Placeholder 3"/>
          <p:cNvSpPr>
            <a:spLocks noGrp="1"/>
          </p:cNvSpPr>
          <p:nvPr>
            <p:ph type="sldNum" sz="quarter" idx="5"/>
          </p:nvPr>
        </p:nvSpPr>
        <p:spPr/>
        <p:txBody>
          <a:bodyPr/>
          <a:lstStyle/>
          <a:p>
            <a:fld id="{0A7CA97A-0638-E840-8C03-5D0B62C621A0}" type="slidenum">
              <a:rPr lang="en-US" smtClean="0"/>
              <a:t>15</a:t>
            </a:fld>
            <a:endParaRPr lang="en-US"/>
          </a:p>
        </p:txBody>
      </p:sp>
    </p:spTree>
    <p:extLst>
      <p:ext uri="{BB962C8B-B14F-4D97-AF65-F5344CB8AC3E}">
        <p14:creationId xmlns:p14="http://schemas.microsoft.com/office/powerpoint/2010/main" val="796882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Wor</a:t>
            </a:r>
            <a:r>
              <a:rPr lang="en-US" sz="1200" kern="1200" dirty="0">
                <a:solidFill>
                  <a:schemeClr val="tx1"/>
                </a:solidFill>
                <a:effectLst/>
                <a:latin typeface="+mn-lt"/>
                <a:ea typeface="+mn-ea"/>
                <a:cs typeface="+mn-cs"/>
              </a:rPr>
              <a:t>􏰂loads are also isolated on </a:t>
            </a:r>
            <a:r>
              <a:rPr lang="en-US" sz="1200" kern="1200" dirty="0" err="1">
                <a:solidFill>
                  <a:schemeClr val="tx1"/>
                </a:solidFill>
                <a:effectLst/>
                <a:latin typeface="+mn-lt"/>
                <a:ea typeface="+mn-ea"/>
                <a:cs typeface="+mn-cs"/>
              </a:rPr>
              <a:t>Linu</a:t>
            </a:r>
            <a:r>
              <a:rPr lang="en-US" sz="1200" kern="1200" dirty="0">
                <a:solidFill>
                  <a:schemeClr val="tx1"/>
                </a:solidFill>
                <a:effectLst/>
                <a:latin typeface="+mn-lt"/>
                <a:ea typeface="+mn-ea"/>
                <a:cs typeface="+mn-cs"/>
              </a:rPr>
              <a:t>􏰃ONE, using the firm- ware virtualization of logical partitions (LPARs). These ensure near air-gap separation between workloads and have enabled </a:t>
            </a:r>
            <a:r>
              <a:rPr lang="en-US" sz="1200" kern="1200" dirty="0" err="1">
                <a:solidFill>
                  <a:schemeClr val="tx1"/>
                </a:solidFill>
                <a:effectLst/>
                <a:latin typeface="+mn-lt"/>
                <a:ea typeface="+mn-ea"/>
                <a:cs typeface="+mn-cs"/>
              </a:rPr>
              <a:t>Linu</a:t>
            </a:r>
            <a:r>
              <a:rPr lang="en-US" sz="1200" kern="1200" dirty="0">
                <a:solidFill>
                  <a:schemeClr val="tx1"/>
                </a:solidFill>
                <a:effectLst/>
                <a:latin typeface="+mn-lt"/>
                <a:ea typeface="+mn-ea"/>
                <a:cs typeface="+mn-cs"/>
              </a:rPr>
              <a:t>􏰃ONE to be certified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EAL5+, one of the highest </a:t>
            </a:r>
            <a:r>
              <a:rPr lang="en-US" sz="1200" kern="1200" dirty="0" err="1">
                <a:solidFill>
                  <a:schemeClr val="tx1"/>
                </a:solidFill>
                <a:effectLst/>
                <a:latin typeface="+mn-lt"/>
                <a:ea typeface="+mn-ea"/>
                <a:cs typeface="+mn-cs"/>
              </a:rPr>
              <a:t>commer-cially</a:t>
            </a:r>
            <a:r>
              <a:rPr lang="en-US" sz="1200" kern="1200" dirty="0">
                <a:solidFill>
                  <a:schemeClr val="tx1"/>
                </a:solidFill>
                <a:effectLst/>
                <a:latin typeface="+mn-lt"/>
                <a:ea typeface="+mn-ea"/>
                <a:cs typeface="+mn-cs"/>
              </a:rPr>
              <a:t> available certifications. </a:t>
            </a:r>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16</a:t>
            </a:fld>
            <a:endParaRPr lang="en-US"/>
          </a:p>
        </p:txBody>
      </p:sp>
    </p:spTree>
    <p:extLst>
      <p:ext uri="{BB962C8B-B14F-4D97-AF65-F5344CB8AC3E}">
        <p14:creationId xmlns:p14="http://schemas.microsoft.com/office/powerpoint/2010/main" val="1425069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on logical partitions is the IBM Secure Service Container technology, which takes workload isolation to the next level by providing a secure computing environment for container-based applications.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Isolated tenant net􏰎 works leverage Calico (a network policy service for Kubernetes clusters) to improve performance and network isolation inside clusters. </a:t>
            </a:r>
            <a:endParaRPr lang="en-US" dirty="0"/>
          </a:p>
          <a:p>
            <a:endParaRPr lang="en-US" dirty="0"/>
          </a:p>
          <a:p>
            <a:endParaRPr lang="en-US" dirty="0"/>
          </a:p>
          <a:p>
            <a:r>
              <a:rPr lang="en-US" dirty="0" err="1"/>
              <a:t>Sysdig</a:t>
            </a:r>
            <a:r>
              <a:rPr lang="en-US" dirty="0"/>
              <a:t>  Get operational visibility into Kubernetes-based applications, services and platforms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make these hardware solutions available to the blockchain software, the Go language used to implement the blockchain Hyperledger Fabric has been ported and optimized for use on </a:t>
            </a:r>
            <a:r>
              <a:rPr lang="en-US" sz="1200" kern="1200" dirty="0" err="1">
                <a:solidFill>
                  <a:schemeClr val="tx1"/>
                </a:solidFill>
                <a:effectLst/>
                <a:latin typeface="+mn-lt"/>
                <a:ea typeface="+mn-ea"/>
                <a:cs typeface="+mn-cs"/>
              </a:rPr>
              <a:t>LinuxONE</a:t>
            </a:r>
            <a:r>
              <a:rPr lang="en-US" sz="1200" kern="1200" dirty="0">
                <a:solidFill>
                  <a:schemeClr val="tx1"/>
                </a:solidFill>
                <a:effectLst/>
                <a:latin typeface="+mn-lt"/>
                <a:ea typeface="+mn-ea"/>
                <a:cs typeface="+mn-cs"/>
              </a:rPr>
              <a:t> hardware. </a:t>
            </a:r>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17</a:t>
            </a:fld>
            <a:endParaRPr lang="en-US"/>
          </a:p>
        </p:txBody>
      </p:sp>
    </p:spTree>
    <p:extLst>
      <p:ext uri="{BB962C8B-B14F-4D97-AF65-F5344CB8AC3E}">
        <p14:creationId xmlns:p14="http://schemas.microsoft.com/office/powerpoint/2010/main" val="2140835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MSP Membership Provider</a:t>
            </a:r>
          </a:p>
          <a:p>
            <a:endParaRPr lang="en-US" dirty="0"/>
          </a:p>
          <a:p>
            <a:r>
              <a:rPr lang="en-US" b="1" dirty="0"/>
              <a:t>Membership Service</a:t>
            </a:r>
            <a:r>
              <a:rPr lang="en-US" dirty="0"/>
              <a:t> Provider (MSP) comes into play — </a:t>
            </a:r>
            <a:r>
              <a:rPr lang="en-US" b="1" dirty="0"/>
              <a:t>it identifies which Root CAs and Intermediate CAs are trusted to define the members of a trust domain, e.g., an organization</a:t>
            </a:r>
            <a:r>
              <a:rPr lang="en-US" dirty="0"/>
              <a:t>, either by listing the identities of their members, or by identifying which CAs are authorized to issue valid identities for their members, or — as will usually be the case — through a combination of both.</a:t>
            </a:r>
          </a:p>
          <a:p>
            <a:r>
              <a:rPr lang="en-US" dirty="0"/>
              <a:t>The power of an MSP goes beyond simply listing who is a network participant or member of a channel. An MSP can identify specific </a:t>
            </a:r>
            <a:r>
              <a:rPr lang="en-US" b="1" dirty="0"/>
              <a:t>roles</a:t>
            </a:r>
            <a:r>
              <a:rPr lang="en-US" dirty="0"/>
              <a:t> an actor might play either within the scope of the organization the MSP represents (e.g., admins, or as members of a sub-organization group), and sets the basis for defining </a:t>
            </a:r>
            <a:r>
              <a:rPr lang="en-US" b="1" dirty="0"/>
              <a:t>access privileges</a:t>
            </a:r>
            <a:r>
              <a:rPr lang="en-US" dirty="0"/>
              <a:t> in the context of a network and channel (e.g., channel admins, readers, writers).</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19</a:t>
            </a:fld>
            <a:endParaRPr lang="en-US"/>
          </a:p>
        </p:txBody>
      </p:sp>
    </p:spTree>
    <p:extLst>
      <p:ext uri="{BB962C8B-B14F-4D97-AF65-F5344CB8AC3E}">
        <p14:creationId xmlns:p14="http://schemas.microsoft.com/office/powerpoint/2010/main" val="3589217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cases where a group of organizations on a channel need to keep data private from other organizations on that channel, they have the option to create a new channel comprising just the organizations who need access to the data.</a:t>
            </a:r>
          </a:p>
          <a:p>
            <a:endParaRPr lang="en-US" dirty="0"/>
          </a:p>
          <a:p>
            <a:r>
              <a:rPr lang="en-US" dirty="0"/>
              <a:t>However, creating separate channels in each of these cases creates additional administrative overhead (maintaining </a:t>
            </a:r>
            <a:r>
              <a:rPr lang="en-US" dirty="0" err="1"/>
              <a:t>chaincode</a:t>
            </a:r>
            <a:r>
              <a:rPr lang="en-US" dirty="0"/>
              <a:t> versions, policies, MSPs, </a:t>
            </a:r>
            <a:r>
              <a:rPr lang="en-US" dirty="0" err="1"/>
              <a:t>etc</a:t>
            </a:r>
            <a:r>
              <a:rPr lang="en-US" dirty="0"/>
              <a:t>), and doesn’t allow for use cases in which you want all channel participants to see a transaction while keeping a portion of the data private.</a:t>
            </a:r>
            <a:r>
              <a:rPr lang="en-US" b="1" dirty="0"/>
              <a:t> </a:t>
            </a:r>
          </a:p>
          <a:p>
            <a:endParaRPr lang="en-US" b="1" dirty="0"/>
          </a:p>
          <a:p>
            <a:r>
              <a:rPr lang="en-US" b="1" dirty="0"/>
              <a:t>The actual private data</a:t>
            </a:r>
            <a:r>
              <a:rPr lang="en-US" dirty="0"/>
              <a:t>, sent peer-to-peer </a:t>
            </a:r>
            <a:r>
              <a:rPr lang="en-US" dirty="0">
                <a:hlinkClick r:id="rId3"/>
              </a:rPr>
              <a:t>via gossip protocol</a:t>
            </a:r>
            <a:r>
              <a:rPr lang="en-US" dirty="0"/>
              <a:t> to only the organization(s) authorized to see it. private state database on the peers of authorized organizations (sometimes called a “side” database, or “</a:t>
            </a:r>
            <a:r>
              <a:rPr lang="en-US" dirty="0" err="1"/>
              <a:t>SideDB</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ordering service is not involved here and does not see the private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hash serves as evidence of the transaction and is used for state validation and can be used for audit purposes.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Collection members may decide to share the private data with other parties if they get into a dispute or if they want to transfer the asset to a third party. The third party can then compute the hash of the private data and see if it matches the state on the channel ledger, proving that the state existed between the collection members at a certain point in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20</a:t>
            </a:fld>
            <a:endParaRPr lang="en-US"/>
          </a:p>
        </p:txBody>
      </p:sp>
    </p:spTree>
    <p:extLst>
      <p:ext uri="{BB962C8B-B14F-4D97-AF65-F5344CB8AC3E}">
        <p14:creationId xmlns:p14="http://schemas.microsoft.com/office/powerpoint/2010/main" val="2260922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diagram illustrates the ledger contents of a peer authorized to have private data and one which is not.</a:t>
            </a:r>
          </a:p>
        </p:txBody>
      </p:sp>
      <p:sp>
        <p:nvSpPr>
          <p:cNvPr id="4" name="Slide Number Placeholder 3"/>
          <p:cNvSpPr>
            <a:spLocks noGrp="1"/>
          </p:cNvSpPr>
          <p:nvPr>
            <p:ph type="sldNum" sz="quarter" idx="5"/>
          </p:nvPr>
        </p:nvSpPr>
        <p:spPr/>
        <p:txBody>
          <a:bodyPr/>
          <a:lstStyle/>
          <a:p>
            <a:fld id="{0A7CA97A-0638-E840-8C03-5D0B62C621A0}" type="slidenum">
              <a:rPr lang="en-US" smtClean="0"/>
              <a:t>21</a:t>
            </a:fld>
            <a:endParaRPr lang="en-US"/>
          </a:p>
        </p:txBody>
      </p:sp>
    </p:spTree>
    <p:extLst>
      <p:ext uri="{BB962C8B-B14F-4D97-AF65-F5344CB8AC3E}">
        <p14:creationId xmlns:p14="http://schemas.microsoft.com/office/powerpoint/2010/main" val="787380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video </a:t>
            </a:r>
          </a:p>
        </p:txBody>
      </p:sp>
      <p:sp>
        <p:nvSpPr>
          <p:cNvPr id="4" name="Slide Number Placeholder 3"/>
          <p:cNvSpPr>
            <a:spLocks noGrp="1"/>
          </p:cNvSpPr>
          <p:nvPr>
            <p:ph type="sldNum" sz="quarter" idx="5"/>
          </p:nvPr>
        </p:nvSpPr>
        <p:spPr/>
        <p:txBody>
          <a:bodyPr/>
          <a:lstStyle/>
          <a:p>
            <a:fld id="{0A7CA97A-0638-E840-8C03-5D0B62C621A0}" type="slidenum">
              <a:rPr lang="en-US" smtClean="0"/>
              <a:t>22</a:t>
            </a:fld>
            <a:endParaRPr lang="en-US"/>
          </a:p>
        </p:txBody>
      </p:sp>
    </p:spTree>
    <p:extLst>
      <p:ext uri="{BB962C8B-B14F-4D97-AF65-F5344CB8AC3E}">
        <p14:creationId xmlns:p14="http://schemas.microsoft.com/office/powerpoint/2010/main" val="3359926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and notes at https://</a:t>
            </a:r>
            <a:r>
              <a:rPr lang="en-US" dirty="0" err="1"/>
              <a:t>bit.ly</a:t>
            </a:r>
            <a:r>
              <a:rPr lang="en-US" dirty="0"/>
              <a:t>/2xf0PvK</a:t>
            </a:r>
          </a:p>
        </p:txBody>
      </p:sp>
      <p:sp>
        <p:nvSpPr>
          <p:cNvPr id="4" name="Slide Number Placeholder 3"/>
          <p:cNvSpPr>
            <a:spLocks noGrp="1"/>
          </p:cNvSpPr>
          <p:nvPr>
            <p:ph type="sldNum" sz="quarter" idx="5"/>
          </p:nvPr>
        </p:nvSpPr>
        <p:spPr/>
        <p:txBody>
          <a:bodyPr/>
          <a:lstStyle/>
          <a:p>
            <a:fld id="{0A7CA97A-0638-E840-8C03-5D0B62C621A0}" type="slidenum">
              <a:rPr lang="en-US" smtClean="0"/>
              <a:t>3</a:t>
            </a:fld>
            <a:endParaRPr lang="en-US"/>
          </a:p>
        </p:txBody>
      </p:sp>
    </p:spTree>
    <p:extLst>
      <p:ext uri="{BB962C8B-B14F-4D97-AF65-F5344CB8AC3E}">
        <p14:creationId xmlns:p14="http://schemas.microsoft.com/office/powerpoint/2010/main" val="2273238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video </a:t>
            </a:r>
          </a:p>
        </p:txBody>
      </p:sp>
      <p:sp>
        <p:nvSpPr>
          <p:cNvPr id="4" name="Slide Number Placeholder 3"/>
          <p:cNvSpPr>
            <a:spLocks noGrp="1"/>
          </p:cNvSpPr>
          <p:nvPr>
            <p:ph type="sldNum" sz="quarter" idx="5"/>
          </p:nvPr>
        </p:nvSpPr>
        <p:spPr/>
        <p:txBody>
          <a:bodyPr/>
          <a:lstStyle/>
          <a:p>
            <a:fld id="{0A7CA97A-0638-E840-8C03-5D0B62C621A0}" type="slidenum">
              <a:rPr lang="en-US" smtClean="0"/>
              <a:t>23</a:t>
            </a:fld>
            <a:endParaRPr lang="en-US"/>
          </a:p>
        </p:txBody>
      </p:sp>
    </p:spTree>
    <p:extLst>
      <p:ext uri="{BB962C8B-B14F-4D97-AF65-F5344CB8AC3E}">
        <p14:creationId xmlns:p14="http://schemas.microsoft.com/office/powerpoint/2010/main" val="2116090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video </a:t>
            </a:r>
          </a:p>
        </p:txBody>
      </p:sp>
      <p:sp>
        <p:nvSpPr>
          <p:cNvPr id="4" name="Slide Number Placeholder 3"/>
          <p:cNvSpPr>
            <a:spLocks noGrp="1"/>
          </p:cNvSpPr>
          <p:nvPr>
            <p:ph type="sldNum" sz="quarter" idx="5"/>
          </p:nvPr>
        </p:nvSpPr>
        <p:spPr/>
        <p:txBody>
          <a:bodyPr/>
          <a:lstStyle/>
          <a:p>
            <a:fld id="{0A7CA97A-0638-E840-8C03-5D0B62C621A0}" type="slidenum">
              <a:rPr lang="en-US" smtClean="0"/>
              <a:t>24</a:t>
            </a:fld>
            <a:endParaRPr lang="en-US"/>
          </a:p>
        </p:txBody>
      </p:sp>
    </p:spTree>
    <p:extLst>
      <p:ext uri="{BB962C8B-B14F-4D97-AF65-F5344CB8AC3E}">
        <p14:creationId xmlns:p14="http://schemas.microsoft.com/office/powerpoint/2010/main" val="1701356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one peer offline it’s OK</a:t>
            </a:r>
          </a:p>
          <a:p>
            <a:endParaRPr lang="en-US" dirty="0"/>
          </a:p>
          <a:p>
            <a:r>
              <a:rPr lang="en-US" dirty="0"/>
              <a:t>Only Org 1 has access</a:t>
            </a:r>
          </a:p>
          <a:p>
            <a:endParaRPr lang="en-US" dirty="0"/>
          </a:p>
          <a:p>
            <a:r>
              <a:rPr lang="en-US" dirty="0"/>
              <a:t>Also </a:t>
            </a:r>
          </a:p>
          <a:p>
            <a:endParaRPr lang="en-US" dirty="0"/>
          </a:p>
          <a:p>
            <a:r>
              <a:rPr lang="en-US" dirty="0"/>
              <a:t>Block to live – even private data can expire ( super sensitive )</a:t>
            </a:r>
          </a:p>
          <a:p>
            <a:r>
              <a:rPr lang="en-US" dirty="0" err="1"/>
              <a:t>blockToLive</a:t>
            </a:r>
            <a:r>
              <a:rPr lang="en-US" dirty="0"/>
              <a:t>: 3 – 3 blocks then purged ( 0 forever )</a:t>
            </a:r>
          </a:p>
        </p:txBody>
      </p:sp>
      <p:sp>
        <p:nvSpPr>
          <p:cNvPr id="4" name="Slide Number Placeholder 3"/>
          <p:cNvSpPr>
            <a:spLocks noGrp="1"/>
          </p:cNvSpPr>
          <p:nvPr>
            <p:ph type="sldNum" sz="quarter" idx="5"/>
          </p:nvPr>
        </p:nvSpPr>
        <p:spPr/>
        <p:txBody>
          <a:bodyPr/>
          <a:lstStyle/>
          <a:p>
            <a:fld id="{0A7CA97A-0638-E840-8C03-5D0B62C621A0}" type="slidenum">
              <a:rPr lang="en-US" smtClean="0"/>
              <a:t>25</a:t>
            </a:fld>
            <a:endParaRPr lang="en-US"/>
          </a:p>
        </p:txBody>
      </p:sp>
    </p:spTree>
    <p:extLst>
      <p:ext uri="{BB962C8B-B14F-4D97-AF65-F5344CB8AC3E}">
        <p14:creationId xmlns:p14="http://schemas.microsoft.com/office/powerpoint/2010/main" val="2296922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one peer offline it’s OK</a:t>
            </a:r>
          </a:p>
          <a:p>
            <a:endParaRPr lang="en-US" dirty="0"/>
          </a:p>
          <a:p>
            <a:r>
              <a:rPr lang="en-US" dirty="0"/>
              <a:t>Only Org 1 has access</a:t>
            </a:r>
          </a:p>
          <a:p>
            <a:endParaRPr lang="en-US" dirty="0"/>
          </a:p>
          <a:p>
            <a:r>
              <a:rPr lang="en-US" dirty="0"/>
              <a:t>Also </a:t>
            </a:r>
          </a:p>
          <a:p>
            <a:endParaRPr lang="en-US" dirty="0"/>
          </a:p>
          <a:p>
            <a:r>
              <a:rPr lang="en-US" dirty="0"/>
              <a:t>Block to live – even private data can expire ( super sensitive )</a:t>
            </a:r>
          </a:p>
          <a:p>
            <a:r>
              <a:rPr lang="en-US" dirty="0" err="1"/>
              <a:t>blockToLive</a:t>
            </a:r>
            <a:r>
              <a:rPr lang="en-US" dirty="0"/>
              <a:t>: 3 – 3 blocks then purged ( 0 forever )</a:t>
            </a:r>
          </a:p>
        </p:txBody>
      </p:sp>
      <p:sp>
        <p:nvSpPr>
          <p:cNvPr id="4" name="Slide Number Placeholder 3"/>
          <p:cNvSpPr>
            <a:spLocks noGrp="1"/>
          </p:cNvSpPr>
          <p:nvPr>
            <p:ph type="sldNum" sz="quarter" idx="5"/>
          </p:nvPr>
        </p:nvSpPr>
        <p:spPr/>
        <p:txBody>
          <a:bodyPr/>
          <a:lstStyle/>
          <a:p>
            <a:fld id="{0A7CA97A-0638-E840-8C03-5D0B62C621A0}" type="slidenum">
              <a:rPr lang="en-US" smtClean="0"/>
              <a:t>26</a:t>
            </a:fld>
            <a:endParaRPr lang="en-US"/>
          </a:p>
        </p:txBody>
      </p:sp>
    </p:spTree>
    <p:extLst>
      <p:ext uri="{BB962C8B-B14F-4D97-AF65-F5344CB8AC3E}">
        <p14:creationId xmlns:p14="http://schemas.microsoft.com/office/powerpoint/2010/main" val="2249869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collection with marble pricing info</a:t>
            </a:r>
          </a:p>
          <a:p>
            <a:r>
              <a:rPr lang="en-US" dirty="0"/>
              <a:t>Sent to 1 peer</a:t>
            </a:r>
          </a:p>
        </p:txBody>
      </p:sp>
      <p:sp>
        <p:nvSpPr>
          <p:cNvPr id="4" name="Slide Number Placeholder 3"/>
          <p:cNvSpPr>
            <a:spLocks noGrp="1"/>
          </p:cNvSpPr>
          <p:nvPr>
            <p:ph type="sldNum" sz="quarter" idx="5"/>
          </p:nvPr>
        </p:nvSpPr>
        <p:spPr/>
        <p:txBody>
          <a:bodyPr/>
          <a:lstStyle/>
          <a:p>
            <a:fld id="{0A7CA97A-0638-E840-8C03-5D0B62C621A0}" type="slidenum">
              <a:rPr lang="en-US" smtClean="0"/>
              <a:t>27</a:t>
            </a:fld>
            <a:endParaRPr lang="en-US"/>
          </a:p>
        </p:txBody>
      </p:sp>
    </p:spTree>
    <p:extLst>
      <p:ext uri="{BB962C8B-B14F-4D97-AF65-F5344CB8AC3E}">
        <p14:creationId xmlns:p14="http://schemas.microsoft.com/office/powerpoint/2010/main" val="303536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3</a:t>
            </a:r>
          </a:p>
          <a:p>
            <a:endParaRPr lang="en-US" dirty="0"/>
          </a:p>
          <a:p>
            <a:r>
              <a:rPr lang="en-US" dirty="0"/>
              <a:t>Endorsing peer sends proposal ….</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28</a:t>
            </a:fld>
            <a:endParaRPr lang="en-US"/>
          </a:p>
        </p:txBody>
      </p:sp>
    </p:spTree>
    <p:extLst>
      <p:ext uri="{BB962C8B-B14F-4D97-AF65-F5344CB8AC3E}">
        <p14:creationId xmlns:p14="http://schemas.microsoft.com/office/powerpoint/2010/main" val="295782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a:t>
            </a:r>
          </a:p>
          <a:p>
            <a:endParaRPr lang="en-US" dirty="0"/>
          </a:p>
          <a:p>
            <a:r>
              <a:rPr lang="en-US" dirty="0"/>
              <a:t>Missing private data </a:t>
            </a:r>
          </a:p>
        </p:txBody>
      </p:sp>
      <p:sp>
        <p:nvSpPr>
          <p:cNvPr id="4" name="Slide Number Placeholder 3"/>
          <p:cNvSpPr>
            <a:spLocks noGrp="1"/>
          </p:cNvSpPr>
          <p:nvPr>
            <p:ph type="sldNum" sz="quarter" idx="5"/>
          </p:nvPr>
        </p:nvSpPr>
        <p:spPr/>
        <p:txBody>
          <a:bodyPr/>
          <a:lstStyle/>
          <a:p>
            <a:fld id="{0A7CA97A-0638-E840-8C03-5D0B62C621A0}" type="slidenum">
              <a:rPr lang="en-US" smtClean="0"/>
              <a:t>29</a:t>
            </a:fld>
            <a:endParaRPr lang="en-US"/>
          </a:p>
        </p:txBody>
      </p:sp>
    </p:spTree>
    <p:extLst>
      <p:ext uri="{BB962C8B-B14F-4D97-AF65-F5344CB8AC3E}">
        <p14:creationId xmlns:p14="http://schemas.microsoft.com/office/powerpoint/2010/main" val="220663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5</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30</a:t>
            </a:fld>
            <a:endParaRPr lang="en-US"/>
          </a:p>
        </p:txBody>
      </p:sp>
    </p:spTree>
    <p:extLst>
      <p:ext uri="{BB962C8B-B14F-4D97-AF65-F5344CB8AC3E}">
        <p14:creationId xmlns:p14="http://schemas.microsoft.com/office/powerpoint/2010/main" val="21461968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Private Data </a:t>
            </a:r>
            <a:br>
              <a:rPr lang="en-US" dirty="0">
                <a:solidFill>
                  <a:schemeClr val="bg1"/>
                </a:solidFill>
              </a:rPr>
            </a:br>
            <a:r>
              <a:rPr lang="en-US" dirty="0">
                <a:solidFill>
                  <a:schemeClr val="bg1"/>
                </a:solidFill>
              </a:rPr>
              <a:t>HLF Tutorial Marble Data</a:t>
            </a:r>
            <a:br>
              <a:rPr lang="en-US" dirty="0">
                <a:solidFill>
                  <a:schemeClr val="bg1"/>
                </a:solidFill>
              </a:rPr>
            </a:br>
            <a:br>
              <a:rPr lang="en-US" dirty="0">
                <a:solidFill>
                  <a:schemeClr val="bg1"/>
                </a:solidFill>
              </a:rPr>
            </a:br>
            <a:r>
              <a:rPr lang="en-US" dirty="0">
                <a:solidFill>
                  <a:schemeClr val="bg1"/>
                </a:solidFill>
              </a:rPr>
              <a:t>https://</a:t>
            </a:r>
            <a:r>
              <a:rPr lang="en-US" dirty="0" err="1">
                <a:solidFill>
                  <a:schemeClr val="bg1"/>
                </a:solidFill>
              </a:rPr>
              <a:t>hyperledger-fabric.readthedocs.io</a:t>
            </a:r>
            <a:r>
              <a:rPr lang="en-US" dirty="0">
                <a:solidFill>
                  <a:schemeClr val="bg1"/>
                </a:solidFill>
              </a:rPr>
              <a:t>/</a:t>
            </a:r>
            <a:r>
              <a:rPr lang="en-US" dirty="0" err="1">
                <a:solidFill>
                  <a:schemeClr val="bg1"/>
                </a:solidFill>
              </a:rPr>
              <a:t>en</a:t>
            </a:r>
            <a:r>
              <a:rPr lang="en-US" dirty="0">
                <a:solidFill>
                  <a:schemeClr val="bg1"/>
                </a:solidFill>
              </a:rPr>
              <a:t>/release-1.4/</a:t>
            </a:r>
            <a:r>
              <a:rPr lang="en-US" dirty="0" err="1">
                <a:solidFill>
                  <a:schemeClr val="bg1"/>
                </a:solidFill>
              </a:rPr>
              <a:t>private_data_tutorial.html</a:t>
            </a:r>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31</a:t>
            </a:fld>
            <a:endParaRPr lang="en-US"/>
          </a:p>
        </p:txBody>
      </p:sp>
    </p:spTree>
    <p:extLst>
      <p:ext uri="{BB962C8B-B14F-4D97-AF65-F5344CB8AC3E}">
        <p14:creationId xmlns:p14="http://schemas.microsoft.com/office/powerpoint/2010/main" val="837864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Each and every peer in the network is assigned a digital certificate by an administrator from its owning organization</a:t>
            </a:r>
            <a:r>
              <a:rPr lang="en-US" dirty="0"/>
              <a:t>.	</a:t>
            </a:r>
          </a:p>
          <a:p>
            <a:endParaRPr lang="en-US" dirty="0"/>
          </a:p>
          <a:p>
            <a:r>
              <a:rPr lang="en-US" dirty="0"/>
              <a:t>Whenever a peer connects using a channel to a blockchain network, </a:t>
            </a:r>
            <a:r>
              <a:rPr lang="en-US" i="1" dirty="0"/>
              <a:t>a policy in the channel configuration uses the peer’s identity to determine its rights.</a:t>
            </a:r>
            <a:r>
              <a:rPr lang="en-US" dirty="0"/>
              <a:t> The mapping of identity to organization is provided by a component called a </a:t>
            </a:r>
            <a:r>
              <a:rPr lang="en-US" i="1" dirty="0"/>
              <a:t>Membership Service Provider</a:t>
            </a:r>
            <a:r>
              <a:rPr lang="en-US" dirty="0"/>
              <a:t> (MSP) — it determines how a peer gets assigned to a specific role in a particular organization and accordingly gains appropriate access to blockchain </a:t>
            </a:r>
            <a:r>
              <a:rPr lang="en-US" dirty="0" err="1"/>
              <a:t>resourceMSP</a:t>
            </a:r>
            <a:r>
              <a:rPr lang="en-US" dirty="0"/>
              <a:t> as providing linkage between an individual identity and a particular organizational role in a blockchain network.</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32</a:t>
            </a:fld>
            <a:endParaRPr lang="en-US"/>
          </a:p>
        </p:txBody>
      </p:sp>
    </p:spTree>
    <p:extLst>
      <p:ext uri="{BB962C8B-B14F-4D97-AF65-F5344CB8AC3E}">
        <p14:creationId xmlns:p14="http://schemas.microsoft.com/office/powerpoint/2010/main" val="1486153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Consurtium</a:t>
            </a:r>
            <a:endParaRPr lang="en-US" dirty="0"/>
          </a:p>
          <a:p>
            <a:r>
              <a:rPr lang="en-US" dirty="0"/>
              <a:t>Nature of blockchain</a:t>
            </a:r>
          </a:p>
          <a:p>
            <a:r>
              <a:rPr lang="en-US" dirty="0"/>
              <a:t>Privacy</a:t>
            </a:r>
          </a:p>
          <a:p>
            <a:endParaRPr lang="en-US" dirty="0"/>
          </a:p>
          <a:p>
            <a:endParaRPr lang="en-US" dirty="0"/>
          </a:p>
          <a:p>
            <a:endParaRPr lang="en-US" dirty="0"/>
          </a:p>
          <a:p>
            <a:r>
              <a:rPr lang="en-US" dirty="0"/>
              <a:t>External</a:t>
            </a:r>
          </a:p>
          <a:p>
            <a:r>
              <a:rPr lang="en-US" dirty="0"/>
              <a:t>Hackers – indication of environment/cloud/datacenter setup </a:t>
            </a:r>
            <a:r>
              <a:rPr lang="en-US" dirty="0" err="1"/>
              <a:t>wrt</a:t>
            </a:r>
            <a:r>
              <a:rPr lang="en-US" dirty="0"/>
              <a:t> security </a:t>
            </a:r>
          </a:p>
          <a:p>
            <a:r>
              <a:rPr lang="en-US" dirty="0"/>
              <a:t>Industrial Espionage, bored summer vacation</a:t>
            </a:r>
          </a:p>
        </p:txBody>
      </p:sp>
      <p:sp>
        <p:nvSpPr>
          <p:cNvPr id="4" name="Slide Number Placeholder 3"/>
          <p:cNvSpPr>
            <a:spLocks noGrp="1"/>
          </p:cNvSpPr>
          <p:nvPr>
            <p:ph type="sldNum" sz="quarter" idx="5"/>
          </p:nvPr>
        </p:nvSpPr>
        <p:spPr/>
        <p:txBody>
          <a:bodyPr/>
          <a:lstStyle/>
          <a:p>
            <a:fld id="{0A7CA97A-0638-E840-8C03-5D0B62C621A0}" type="slidenum">
              <a:rPr lang="en-US" smtClean="0"/>
              <a:t>4</a:t>
            </a:fld>
            <a:endParaRPr lang="en-US"/>
          </a:p>
        </p:txBody>
      </p:sp>
    </p:spTree>
    <p:extLst>
      <p:ext uri="{BB962C8B-B14F-4D97-AF65-F5344CB8AC3E}">
        <p14:creationId xmlns:p14="http://schemas.microsoft.com/office/powerpoint/2010/main" val="651737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winner of the first Call for Code Global Award received $200,000, open source project support from The Linux Foundation</a:t>
            </a:r>
          </a:p>
        </p:txBody>
      </p:sp>
      <p:sp>
        <p:nvSpPr>
          <p:cNvPr id="4" name="Slide Number Placeholder 3"/>
          <p:cNvSpPr>
            <a:spLocks noGrp="1"/>
          </p:cNvSpPr>
          <p:nvPr>
            <p:ph type="sldNum" sz="quarter" idx="5"/>
          </p:nvPr>
        </p:nvSpPr>
        <p:spPr/>
        <p:txBody>
          <a:bodyPr/>
          <a:lstStyle/>
          <a:p>
            <a:fld id="{0A7CA97A-0638-E840-8C03-5D0B62C621A0}" type="slidenum">
              <a:rPr lang="en-US" smtClean="0"/>
              <a:t>34</a:t>
            </a:fld>
            <a:endParaRPr lang="en-US"/>
          </a:p>
        </p:txBody>
      </p:sp>
    </p:spTree>
    <p:extLst>
      <p:ext uri="{BB962C8B-B14F-4D97-AF65-F5344CB8AC3E}">
        <p14:creationId xmlns:p14="http://schemas.microsoft.com/office/powerpoint/2010/main" val="1524007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Hyperledger Fabric undergoes periodic Security and License Audits whose results are publicly </a:t>
            </a:r>
          </a:p>
          <a:p>
            <a:endParaRPr lang="en-US" dirty="0"/>
          </a:p>
          <a:p>
            <a:r>
              <a:rPr lang="en-US" dirty="0"/>
              <a:t>A security assessment for v1.1 was published by </a:t>
            </a:r>
            <a:r>
              <a:rPr lang="en-US" dirty="0" err="1"/>
              <a:t>Nettitude</a:t>
            </a:r>
            <a:r>
              <a:rPr lang="en-US" dirty="0"/>
              <a:t> in September of 2017, and , and the assessment for v2.0.x is in progress.</a:t>
            </a:r>
          </a:p>
          <a:p>
            <a:endParaRPr lang="en-US" dirty="0"/>
          </a:p>
          <a:p>
            <a:r>
              <a:rPr lang="en-US" dirty="0"/>
              <a:t>IBM Cloud requires that all services undergo pen testing and that all endpoints use TLS. Specifically, </a:t>
            </a:r>
          </a:p>
          <a:p>
            <a:endParaRPr lang="en-US" dirty="0"/>
          </a:p>
          <a:p>
            <a:pPr lvl="1"/>
            <a:r>
              <a:rPr lang="en-US" dirty="0"/>
              <a:t>TLS 1.2 is enabled for all endpoints. All communication between nodes (peer to peer, peer to </a:t>
            </a:r>
            <a:r>
              <a:rPr lang="en-US" dirty="0" err="1"/>
              <a:t>orderer</a:t>
            </a:r>
            <a:r>
              <a:rPr lang="en-US" dirty="0"/>
              <a:t>) is secured with TLS and all communication from the UI to the nodes is also TLS</a:t>
            </a:r>
          </a:p>
          <a:p>
            <a:r>
              <a:rPr lang="en-US" dirty="0"/>
              <a:t>IBM Blockchain Platform will have support for HSM in 3Q.</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5</a:t>
            </a:fld>
            <a:endParaRPr lang="en-US"/>
          </a:p>
        </p:txBody>
      </p:sp>
    </p:spTree>
    <p:extLst>
      <p:ext uri="{BB962C8B-B14F-4D97-AF65-F5344CB8AC3E}">
        <p14:creationId xmlns:p14="http://schemas.microsoft.com/office/powerpoint/2010/main" val="3314822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Clr>
                <a:schemeClr val="dk1"/>
              </a:buClr>
              <a:buSzPct val="100000"/>
              <a:buFont typeface="Calibri"/>
              <a:buNone/>
            </a:pP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6</a:t>
            </a:fld>
            <a:endParaRPr lang="en-US" dirty="0"/>
          </a:p>
        </p:txBody>
      </p:sp>
    </p:spTree>
    <p:extLst>
      <p:ext uri="{BB962C8B-B14F-4D97-AF65-F5344CB8AC3E}">
        <p14:creationId xmlns:p14="http://schemas.microsoft.com/office/powerpoint/2010/main" val="1972443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end results of the audit showed only a couple medium grade security issues that have since been mitigated. One issue was a general lack of comments in the code that documented the expected behavior of the code. This is an important detail because programmers can look at the code and figure out what it does, but bugs lurk in the difference between what the original programmer intended and what the code actually does. Having thorough comments in the code helps reduce the risk of a security regression occurring during future software maintenance work.  </a:t>
            </a:r>
          </a:p>
          <a:p>
            <a:endParaRPr lang="en-US" b="0" dirty="0">
              <a:effectLst/>
            </a:endParaRPr>
          </a:p>
          <a:p>
            <a:r>
              <a:rPr lang="en-US" b="0" dirty="0">
                <a:effectLst/>
              </a:rPr>
              <a:t>The other issue was focused on the general security of the Docker container used to execute chain code. The principle of least authority dictates that the Docker container should be restricted and isolated as much as possible.</a:t>
            </a:r>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7</a:t>
            </a:fld>
            <a:endParaRPr lang="en-US"/>
          </a:p>
        </p:txBody>
      </p:sp>
    </p:spTree>
    <p:extLst>
      <p:ext uri="{BB962C8B-B14F-4D97-AF65-F5344CB8AC3E}">
        <p14:creationId xmlns:p14="http://schemas.microsoft.com/office/powerpoint/2010/main" val="2646627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Clr>
                <a:schemeClr val="dk1"/>
              </a:buClr>
              <a:buSzPct val="100000"/>
              <a:buFont typeface="Calibri"/>
              <a:buNone/>
            </a:pP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8</a:t>
            </a:fld>
            <a:endParaRPr lang="en-US" dirty="0"/>
          </a:p>
        </p:txBody>
      </p:sp>
    </p:spTree>
    <p:extLst>
      <p:ext uri="{BB962C8B-B14F-4D97-AF65-F5344CB8AC3E}">
        <p14:creationId xmlns:p14="http://schemas.microsoft.com/office/powerpoint/2010/main" val="2544939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9</a:t>
            </a:fld>
            <a:endParaRPr lang="en-US"/>
          </a:p>
        </p:txBody>
      </p:sp>
    </p:spTree>
    <p:extLst>
      <p:ext uri="{BB962C8B-B14F-4D97-AF65-F5344CB8AC3E}">
        <p14:creationId xmlns:p14="http://schemas.microsoft.com/office/powerpoint/2010/main" val="3872817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10</a:t>
            </a:fld>
            <a:endParaRPr lang="en-US"/>
          </a:p>
        </p:txBody>
      </p:sp>
    </p:spTree>
    <p:extLst>
      <p:ext uri="{BB962C8B-B14F-4D97-AF65-F5344CB8AC3E}">
        <p14:creationId xmlns:p14="http://schemas.microsoft.com/office/powerpoint/2010/main" val="4838137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userDrawn="1"/>
        </p:nvPicPr>
        <p:blipFill>
          <a:blip r:embed="rId4"/>
          <a:stretch>
            <a:fillRect/>
          </a:stretch>
        </p:blipFill>
        <p:spPr>
          <a:xfrm>
            <a:off x="7125079" y="2199995"/>
            <a:ext cx="4584546" cy="591556"/>
          </a:xfrm>
          <a:prstGeom prst="rect">
            <a:avLst/>
          </a:prstGeom>
        </p:spPr>
      </p:pic>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2F89987E-587A-4B57-8D46-2A41E8956ECC}"/>
              </a:ext>
            </a:extLst>
          </p:cNvPr>
          <p:cNvPicPr>
            <a:picLocks noChangeAspect="1"/>
          </p:cNvPicPr>
          <p:nvPr userDrawn="1"/>
        </p:nvPicPr>
        <p:blipFill>
          <a:blip r:embed="rId3"/>
          <a:stretch>
            <a:fillRect/>
          </a:stretch>
        </p:blipFill>
        <p:spPr>
          <a:xfrm>
            <a:off x="0" y="6240629"/>
            <a:ext cx="1567287" cy="572235"/>
          </a:xfrm>
          <a:prstGeom prst="rect">
            <a:avLst/>
          </a:prstGeom>
        </p:spPr>
      </p:pic>
    </p:spTree>
    <p:custDataLst>
      <p:tags r:id="rId1"/>
    </p:custData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custDataLst>
      <p:tags r:id="rId1"/>
    </p:custData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custDataLst>
      <p:tags r:id="rId1"/>
    </p:custData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pic>
        <p:nvPicPr>
          <p:cNvPr id="10" name="Picture 9">
            <a:extLst>
              <a:ext uri="{FF2B5EF4-FFF2-40B4-BE49-F238E27FC236}">
                <a16:creationId xmlns:a16="http://schemas.microsoft.com/office/drawing/2014/main" id="{BA46FA28-7BAF-435F-973D-8C531704259F}"/>
              </a:ext>
            </a:extLst>
          </p:cNvPr>
          <p:cNvPicPr>
            <a:picLocks noChangeAspect="1"/>
          </p:cNvPicPr>
          <p:nvPr userDrawn="1"/>
        </p:nvPicPr>
        <p:blipFill>
          <a:blip r:embed="rId3"/>
          <a:stretch>
            <a:fillRect/>
          </a:stretch>
        </p:blipFill>
        <p:spPr>
          <a:xfrm>
            <a:off x="6013524" y="1714500"/>
            <a:ext cx="6260952" cy="2285946"/>
          </a:xfrm>
          <a:prstGeom prst="rect">
            <a:avLst/>
          </a:prstGeom>
        </p:spPr>
      </p:pic>
      <p:pic>
        <p:nvPicPr>
          <p:cNvPr id="11" name="Picture 10">
            <a:extLst>
              <a:ext uri="{FF2B5EF4-FFF2-40B4-BE49-F238E27FC236}">
                <a16:creationId xmlns:a16="http://schemas.microsoft.com/office/drawing/2014/main" id="{B0F69715-858B-4029-950E-DB80CC0EF8CF}"/>
              </a:ext>
            </a:extLst>
          </p:cNvPr>
          <p:cNvPicPr>
            <a:picLocks noChangeAspect="1"/>
          </p:cNvPicPr>
          <p:nvPr userDrawn="1"/>
        </p:nvPicPr>
        <p:blipFill>
          <a:blip r:embed="rId3"/>
          <a:stretch>
            <a:fillRect/>
          </a:stretch>
        </p:blipFill>
        <p:spPr>
          <a:xfrm>
            <a:off x="0" y="6240629"/>
            <a:ext cx="1567287" cy="572235"/>
          </a:xfrm>
          <a:prstGeom prst="rect">
            <a:avLst/>
          </a:prstGeom>
        </p:spPr>
      </p:pic>
    </p:spTree>
    <p:custDataLst>
      <p:tags r:id="rId1"/>
    </p:custDataLst>
    <p:extLst>
      <p:ext uri="{BB962C8B-B14F-4D97-AF65-F5344CB8AC3E}">
        <p14:creationId xmlns:p14="http://schemas.microsoft.com/office/powerpoint/2010/main" val="744506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Tree>
    <p:custDataLst>
      <p:tags r:id="rId1"/>
    </p:custData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1118601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1"/>
                </a:solidFill>
              </a:defRPr>
            </a:lvl1pPr>
          </a:lstStyle>
          <a:p>
            <a:r>
              <a:rPr lang="en-US" dirty="0"/>
              <a:t>Click to edit Master title style</a:t>
            </a:r>
          </a:p>
        </p:txBody>
      </p:sp>
      <p:pic>
        <p:nvPicPr>
          <p:cNvPr id="5" name="Picture 4"/>
          <p:cNvPicPr>
            <a:picLocks noChangeAspect="1"/>
          </p:cNvPicPr>
          <p:nvPr userDrawn="1"/>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solidFill>
                  <a:schemeClr val="bg1"/>
                </a:solidFill>
              </a:rPr>
              <a:t>Click to edit Master title style</a:t>
            </a:r>
          </a:p>
        </p:txBody>
      </p:sp>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E218EFB1-0560-4A44-A1D6-082CE6B90E83}"/>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1"/>
    </p:custData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Tree>
    <p:custDataLst>
      <p:tags r:id="rId1"/>
    </p:custData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5" name="Picture 4" descr="ibm_gry.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custDataLst>
      <p:tags r:id="rId1"/>
    </p:custData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19972313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572961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dirty="0"/>
              <a:t>GTM Partnership, DBG Developer Engagement / © 2018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2213698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dirty="0"/>
              <a:t>GTM Partnership, DBG Developer Engagement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446472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87669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marL="0" marR="0" indent="0" algn="l" defTabSz="914377" rtl="0" eaLnBrk="1" fontAlgn="auto" latinLnBrk="0" hangingPunct="1">
              <a:lnSpc>
                <a:spcPct val="100000"/>
              </a:lnSpc>
              <a:spcBef>
                <a:spcPts val="0"/>
              </a:spcBef>
              <a:spcAft>
                <a:spcPts val="0"/>
              </a:spcAft>
              <a:buClrTx/>
              <a:buSzTx/>
              <a:buFontTx/>
              <a:buNone/>
              <a:tabLst/>
              <a:defRPr>
                <a:solidFill>
                  <a:schemeClr val="bg2"/>
                </a:solidFill>
              </a:defRPr>
            </a:lvl1p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4817448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marL="0" marR="0" indent="0" algn="l" defTabSz="914377" rtl="0" eaLnBrk="1" fontAlgn="auto" latinLnBrk="0" hangingPunct="1">
              <a:lnSpc>
                <a:spcPct val="100000"/>
              </a:lnSpc>
              <a:spcBef>
                <a:spcPts val="0"/>
              </a:spcBef>
              <a:spcAft>
                <a:spcPts val="0"/>
              </a:spcAft>
              <a:buClrTx/>
              <a:buSzTx/>
              <a:buFontTx/>
              <a:buNone/>
              <a:tabLst/>
              <a:defRPr>
                <a:solidFill>
                  <a:schemeClr val="bg2"/>
                </a:solidFill>
              </a:defRPr>
            </a:lvl1p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516183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42425757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2726811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2545207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79018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72374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44211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57661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39408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97449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7789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7690196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12948969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9942205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8070437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3543399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505522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4786238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752929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14227373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269372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00736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609905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685777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3756356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442678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18638788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13767053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8221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23319094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007012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1.png"/><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ags" Target="../tags/tag25.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pic>
        <p:nvPicPr>
          <p:cNvPr id="5" name="Picture 4">
            <a:extLst>
              <a:ext uri="{FF2B5EF4-FFF2-40B4-BE49-F238E27FC236}">
                <a16:creationId xmlns:a16="http://schemas.microsoft.com/office/drawing/2014/main" id="{90D00697-9282-41EE-AE75-1F6C88384D89}"/>
              </a:ext>
            </a:extLst>
          </p:cNvPr>
          <p:cNvPicPr>
            <a:picLocks noChangeAspect="1"/>
          </p:cNvPicPr>
          <p:nvPr userDrawn="1"/>
        </p:nvPicPr>
        <p:blipFill>
          <a:blip r:embed="rId25"/>
          <a:stretch>
            <a:fillRect/>
          </a:stretch>
        </p:blipFill>
        <p:spPr>
          <a:xfrm>
            <a:off x="0" y="6240629"/>
            <a:ext cx="1567287" cy="572235"/>
          </a:xfrm>
          <a:prstGeom prst="rect">
            <a:avLst/>
          </a:prstGeom>
        </p:spPr>
      </p:pic>
    </p:spTree>
    <p:custDataLst>
      <p:tags r:id="rId24"/>
    </p:custDataLst>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8" r:id="rId20"/>
    <p:sldLayoutId id="2147483697" r:id="rId21"/>
    <p:sldLayoutId id="2147483722"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pic>
        <p:nvPicPr>
          <p:cNvPr id="8" name="Picture 7">
            <a:extLst>
              <a:ext uri="{FF2B5EF4-FFF2-40B4-BE49-F238E27FC236}">
                <a16:creationId xmlns:a16="http://schemas.microsoft.com/office/drawing/2014/main" id="{330ABD7A-BE41-440B-9ADD-FED20D64D8AB}"/>
              </a:ext>
            </a:extLst>
          </p:cNvPr>
          <p:cNvPicPr>
            <a:picLocks noChangeAspect="1"/>
          </p:cNvPicPr>
          <p:nvPr userDrawn="1"/>
        </p:nvPicPr>
        <p:blipFill>
          <a:blip r:embed="rId25">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24"/>
    </p:custDataLst>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3" r:id="rId21"/>
    <p:sldLayoutId id="2147483725" r:id="rId22"/>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74788583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0.xml"/><Relationship Id="rId1" Type="http://schemas.openxmlformats.org/officeDocument/2006/relationships/tags" Target="../tags/tag47.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Grant-Steinfeld/hlf-private-data" TargetMode="External"/><Relationship Id="rId2" Type="http://schemas.openxmlformats.org/officeDocument/2006/relationships/notesSlide" Target="../notesSlides/notesSlide2.xml"/><Relationship Id="rId1" Type="http://schemas.openxmlformats.org/officeDocument/2006/relationships/slideLayout" Target="../slideLayouts/slideLayout32.xml"/><Relationship Id="rId5" Type="http://schemas.openxmlformats.org/officeDocument/2006/relationships/image" Target="../media/image10.png"/><Relationship Id="rId4" Type="http://schemas.openxmlformats.org/officeDocument/2006/relationships/hyperlink" Target="https://bit.ly/2xf0PvK"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3" Type="http://schemas.openxmlformats.org/officeDocument/2006/relationships/hyperlink" Target="https://ibm.biz/BdzzcG" TargetMode="External"/><Relationship Id="rId2" Type="http://schemas.openxmlformats.org/officeDocument/2006/relationships/notesSlide" Target="../notesSlides/notesSlide30.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3" Type="http://schemas.openxmlformats.org/officeDocument/2006/relationships/hyperlink" Target="https://developer.ibm.com/patterns/storing-private-data-off-chain-using-blockchain-think-healthcare-use-case" TargetMode="External"/><Relationship Id="rId2" Type="http://schemas.openxmlformats.org/officeDocument/2006/relationships/hyperlink" Target="https://hyperledger-fabric.readthedocs.io/en/release-1.4/private_data_tutorial.html" TargetMode="External"/><Relationship Id="rId1" Type="http://schemas.openxmlformats.org/officeDocument/2006/relationships/slideLayout" Target="../slideLayouts/slideLayout43.xml"/><Relationship Id="rId6" Type="http://schemas.openxmlformats.org/officeDocument/2006/relationships/hyperlink" Target="https://www.hyperledger.org/blog/2018/02/07/hyperledger-fabric-1-0-release-process" TargetMode="External"/><Relationship Id="rId5" Type="http://schemas.openxmlformats.org/officeDocument/2006/relationships/hyperlink" Target="https://wiki.hyperledger.org/display/fabric/Audits" TargetMode="External"/><Relationship Id="rId4" Type="http://schemas.openxmlformats.org/officeDocument/2006/relationships/hyperlink" Target="https://www.ibm.com/cloud/sysdi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1.xml"/><Relationship Id="rId1" Type="http://schemas.openxmlformats.org/officeDocument/2006/relationships/tags" Target="../tags/tag48.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2477311"/>
          </a:xfrm>
          <a:solidFill>
            <a:schemeClr val="accent2"/>
          </a:solidFill>
        </p:spPr>
        <p:txBody>
          <a:bodyPr/>
          <a:lstStyle/>
          <a:p>
            <a:r>
              <a:rPr lang="en-US" sz="4000" b="1" dirty="0"/>
              <a:t>HYPERLEDGER FABRIC FOR THE ENTERPRISE</a:t>
            </a:r>
            <a:br>
              <a:rPr lang="en-US" sz="4000" b="1" dirty="0"/>
            </a:br>
            <a:br>
              <a:rPr lang="en-US" sz="4000" b="1" dirty="0"/>
            </a:br>
            <a:r>
              <a:rPr lang="en-US" sz="2000" b="1" dirty="0"/>
              <a:t>Privacy and Security Strategies</a:t>
            </a:r>
            <a:br>
              <a:rPr lang="en-US" sz="4000" dirty="0"/>
            </a:br>
            <a:endParaRPr lang="en-US" sz="4000" dirty="0">
              <a:solidFill>
                <a:schemeClr val="accent1"/>
              </a:solidFill>
            </a:endParaRPr>
          </a:p>
        </p:txBody>
      </p:sp>
      <p:sp>
        <p:nvSpPr>
          <p:cNvPr id="3" name="Subtitle 2"/>
          <p:cNvSpPr>
            <a:spLocks noGrp="1"/>
          </p:cNvSpPr>
          <p:nvPr>
            <p:ph type="subTitle" idx="1"/>
          </p:nvPr>
        </p:nvSpPr>
        <p:spPr>
          <a:xfrm>
            <a:off x="0" y="3139239"/>
            <a:ext cx="9131030" cy="2815037"/>
          </a:xfrm>
        </p:spPr>
        <p:txBody>
          <a:bodyPr/>
          <a:lstStyle/>
          <a:p>
            <a:endParaRPr lang="en-US" sz="1800" b="1" dirty="0"/>
          </a:p>
          <a:p>
            <a:r>
              <a:rPr lang="en-US" sz="1800" b="1" dirty="0"/>
              <a:t>Grant Steinfeld</a:t>
            </a:r>
            <a:r>
              <a:rPr lang="en-US" sz="1800" b="1" baseline="30000" dirty="0"/>
              <a:t>1</a:t>
            </a:r>
            <a:r>
              <a:rPr lang="en-US" sz="1800" b="1" dirty="0"/>
              <a:t>, Matthew Cousens</a:t>
            </a:r>
            <a:r>
              <a:rPr lang="en-US" sz="1800" b="1" baseline="30000" dirty="0"/>
              <a:t>2</a:t>
            </a:r>
            <a:r>
              <a:rPr lang="en-US" sz="1800" b="1" dirty="0"/>
              <a:t> </a:t>
            </a:r>
          </a:p>
          <a:p>
            <a:pPr>
              <a:lnSpc>
                <a:spcPct val="150000"/>
              </a:lnSpc>
            </a:pPr>
            <a:r>
              <a:rPr lang="en-US" sz="1800" baseline="30000" dirty="0"/>
              <a:t>1 </a:t>
            </a:r>
            <a:r>
              <a:rPr lang="en-US" sz="1800" dirty="0"/>
              <a:t>Developer Advocate – Blockchain and Java, IBM</a:t>
            </a:r>
            <a:br>
              <a:rPr lang="en-US" sz="1800" dirty="0"/>
            </a:br>
            <a:r>
              <a:rPr lang="en-US" sz="1800" baseline="30000" dirty="0"/>
              <a:t>2 </a:t>
            </a:r>
            <a:r>
              <a:rPr lang="en-US" sz="1800" dirty="0"/>
              <a:t>Developer Advocate – Z &amp; </a:t>
            </a:r>
            <a:r>
              <a:rPr lang="en-US" sz="1800" dirty="0" err="1"/>
              <a:t>LinuxONE</a:t>
            </a:r>
            <a:r>
              <a:rPr lang="en-US" sz="1800" dirty="0"/>
              <a:t>,  IBM</a:t>
            </a:r>
          </a:p>
          <a:p>
            <a:pPr>
              <a:spcBef>
                <a:spcPts val="0"/>
              </a:spcBef>
            </a:pPr>
            <a:endParaRPr lang="en-US" dirty="0"/>
          </a:p>
        </p:txBody>
      </p:sp>
      <p:sp>
        <p:nvSpPr>
          <p:cNvPr id="4" name="Footer Placeholder 3"/>
          <p:cNvSpPr>
            <a:spLocks noGrp="1"/>
          </p:cNvSpPr>
          <p:nvPr>
            <p:ph type="ftr" sz="quarter" idx="4294967295"/>
          </p:nvPr>
        </p:nvSpPr>
        <p:spPr>
          <a:xfrm>
            <a:off x="1484693" y="6435307"/>
            <a:ext cx="7439377" cy="182880"/>
          </a:xfrm>
          <a:prstGeom prst="rect">
            <a:avLst/>
          </a:prstGeom>
        </p:spPr>
        <p:txBody>
          <a:bodyPr/>
          <a:lstStyle/>
          <a:p>
            <a:r>
              <a:rPr lang="en-US" dirty="0"/>
              <a:t>DOC ID / Month XX, 2018 / © 2018 IBM Corporation</a:t>
            </a:r>
          </a:p>
        </p:txBody>
      </p:sp>
      <p:sp>
        <p:nvSpPr>
          <p:cNvPr id="6" name="Rectangle 5">
            <a:extLst>
              <a:ext uri="{FF2B5EF4-FFF2-40B4-BE49-F238E27FC236}">
                <a16:creationId xmlns:a16="http://schemas.microsoft.com/office/drawing/2014/main" id="{6C37BA59-070F-214F-A3B5-5A8A27BB1F2C}"/>
              </a:ext>
            </a:extLst>
          </p:cNvPr>
          <p:cNvSpPr/>
          <p:nvPr/>
        </p:nvSpPr>
        <p:spPr>
          <a:xfrm>
            <a:off x="8552330" y="-4612341"/>
            <a:ext cx="914400" cy="914400"/>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 name="Rectangle 6">
            <a:extLst>
              <a:ext uri="{FF2B5EF4-FFF2-40B4-BE49-F238E27FC236}">
                <a16:creationId xmlns:a16="http://schemas.microsoft.com/office/drawing/2014/main" id="{A9C62BE5-1286-DD4A-91FD-AA56F212276A}"/>
              </a:ext>
            </a:extLst>
          </p:cNvPr>
          <p:cNvSpPr/>
          <p:nvPr/>
        </p:nvSpPr>
        <p:spPr>
          <a:xfrm>
            <a:off x="147918" y="1492624"/>
            <a:ext cx="11873753" cy="5230905"/>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3" name="TextBox 12">
            <a:extLst>
              <a:ext uri="{FF2B5EF4-FFF2-40B4-BE49-F238E27FC236}">
                <a16:creationId xmlns:a16="http://schemas.microsoft.com/office/drawing/2014/main" id="{E2B7BD02-B575-274D-BD07-516DD3A1DD6F}"/>
              </a:ext>
            </a:extLst>
          </p:cNvPr>
          <p:cNvSpPr txBox="1"/>
          <p:nvPr/>
        </p:nvSpPr>
        <p:spPr>
          <a:xfrm>
            <a:off x="118771" y="2431353"/>
            <a:ext cx="1823554" cy="707886"/>
          </a:xfrm>
          <a:prstGeom prst="rect">
            <a:avLst/>
          </a:prstGeom>
          <a:noFill/>
        </p:spPr>
        <p:txBody>
          <a:bodyPr wrap="square" rtlCol="0">
            <a:spAutoFit/>
          </a:bodyPr>
          <a:lstStyle/>
          <a:p>
            <a:r>
              <a:rPr lang="en-US" sz="4000" dirty="0">
                <a:solidFill>
                  <a:schemeClr val="accent1"/>
                </a:solidFill>
              </a:rPr>
              <a:t>Talk</a:t>
            </a:r>
            <a:endParaRPr lang="en-US" sz="4000" dirty="0"/>
          </a:p>
        </p:txBody>
      </p:sp>
      <p:pic>
        <p:nvPicPr>
          <p:cNvPr id="10" name="Picture 9">
            <a:extLst>
              <a:ext uri="{FF2B5EF4-FFF2-40B4-BE49-F238E27FC236}">
                <a16:creationId xmlns:a16="http://schemas.microsoft.com/office/drawing/2014/main" id="{28E2EE62-77E1-4945-B30A-350CC2BB395C}"/>
              </a:ext>
            </a:extLst>
          </p:cNvPr>
          <p:cNvPicPr>
            <a:picLocks noChangeAspect="1"/>
          </p:cNvPicPr>
          <p:nvPr/>
        </p:nvPicPr>
        <p:blipFill>
          <a:blip r:embed="rId4"/>
          <a:stretch>
            <a:fillRect/>
          </a:stretch>
        </p:blipFill>
        <p:spPr>
          <a:xfrm>
            <a:off x="9066222" y="4624997"/>
            <a:ext cx="2801045" cy="781344"/>
          </a:xfrm>
          <a:prstGeom prst="rect">
            <a:avLst/>
          </a:prstGeom>
        </p:spPr>
      </p:pic>
      <p:pic>
        <p:nvPicPr>
          <p:cNvPr id="12" name="Picture 11">
            <a:extLst>
              <a:ext uri="{FF2B5EF4-FFF2-40B4-BE49-F238E27FC236}">
                <a16:creationId xmlns:a16="http://schemas.microsoft.com/office/drawing/2014/main" id="{A0B901C2-E5A0-054B-B8CE-0ACD29E57F73}"/>
              </a:ext>
            </a:extLst>
          </p:cNvPr>
          <p:cNvPicPr>
            <a:picLocks noChangeAspect="1"/>
          </p:cNvPicPr>
          <p:nvPr/>
        </p:nvPicPr>
        <p:blipFill>
          <a:blip r:embed="rId5"/>
          <a:stretch>
            <a:fillRect/>
          </a:stretch>
        </p:blipFill>
        <p:spPr>
          <a:xfrm>
            <a:off x="6084794" y="4362323"/>
            <a:ext cx="2833510" cy="1644624"/>
          </a:xfrm>
          <a:prstGeom prst="rect">
            <a:avLst/>
          </a:prstGeom>
        </p:spPr>
      </p:pic>
    </p:spTree>
    <p:custDataLst>
      <p:tags r:id="rId1"/>
    </p:custDataLst>
    <p:extLst>
      <p:ext uri="{BB962C8B-B14F-4D97-AF65-F5344CB8AC3E}">
        <p14:creationId xmlns:p14="http://schemas.microsoft.com/office/powerpoint/2010/main" val="1967117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06AE1-AE9C-C344-84C9-3F6684894518}"/>
              </a:ext>
            </a:extLst>
          </p:cNvPr>
          <p:cNvSpPr>
            <a:spLocks noGrp="1"/>
          </p:cNvSpPr>
          <p:nvPr>
            <p:ph type="title"/>
          </p:nvPr>
        </p:nvSpPr>
        <p:spPr>
          <a:xfrm>
            <a:off x="304800" y="268223"/>
            <a:ext cx="5486400" cy="1077251"/>
          </a:xfrm>
          <a:noFill/>
        </p:spPr>
        <p:txBody>
          <a:bodyPr/>
          <a:lstStyle/>
          <a:p>
            <a:r>
              <a:rPr lang="en-US" dirty="0" err="1"/>
              <a:t>SmartContract</a:t>
            </a:r>
            <a:r>
              <a:rPr lang="en-US" dirty="0"/>
              <a:t> - chain code</a:t>
            </a:r>
          </a:p>
        </p:txBody>
      </p:sp>
      <p:sp>
        <p:nvSpPr>
          <p:cNvPr id="6" name="Rounded Rectangle 5">
            <a:extLst>
              <a:ext uri="{FF2B5EF4-FFF2-40B4-BE49-F238E27FC236}">
                <a16:creationId xmlns:a16="http://schemas.microsoft.com/office/drawing/2014/main" id="{602A0F3D-49A4-EA4F-9230-9E991A1A39A0}"/>
              </a:ext>
            </a:extLst>
          </p:cNvPr>
          <p:cNvSpPr/>
          <p:nvPr/>
        </p:nvSpPr>
        <p:spPr>
          <a:xfrm>
            <a:off x="3048000" y="2296014"/>
            <a:ext cx="4820195" cy="2265971"/>
          </a:xfrm>
          <a:prstGeom prst="roundRect">
            <a:avLst/>
          </a:prstGeom>
          <a:solidFill>
            <a:schemeClr val="accent1"/>
          </a:solidFill>
        </p:spPr>
        <p:txBody>
          <a:bodyPr wrap="square" lIns="0" tIns="0" rIns="0" bIns="0" rtlCol="0" anchor="ctr">
            <a:noAutofit/>
          </a:bodyPr>
          <a:lstStyle/>
          <a:p>
            <a:r>
              <a:rPr lang="en-US" sz="2000" dirty="0"/>
              <a:t>Peer pull requests review [ good ]</a:t>
            </a:r>
          </a:p>
          <a:p>
            <a:endParaRPr lang="en-US" sz="2000" dirty="0"/>
          </a:p>
          <a:p>
            <a:r>
              <a:rPr lang="en-US" sz="2000" dirty="0"/>
              <a:t>Continuous Integration [ bad ]</a:t>
            </a:r>
          </a:p>
          <a:p>
            <a:endParaRPr lang="en-US" sz="1200" b="1" dirty="0"/>
          </a:p>
          <a:p>
            <a:pPr algn="ctr"/>
            <a:endParaRPr lang="en-US" sz="1200" dirty="0" err="1">
              <a:solidFill>
                <a:srgbClr val="FFFFFF"/>
              </a:solidFill>
              <a:latin typeface="Arial"/>
              <a:cs typeface="Arial"/>
            </a:endParaRPr>
          </a:p>
        </p:txBody>
      </p:sp>
      <p:pic>
        <p:nvPicPr>
          <p:cNvPr id="9" name="Picture 8">
            <a:extLst>
              <a:ext uri="{FF2B5EF4-FFF2-40B4-BE49-F238E27FC236}">
                <a16:creationId xmlns:a16="http://schemas.microsoft.com/office/drawing/2014/main" id="{407B1AB9-ECD1-B548-8AAF-BAB59A0A7052}"/>
              </a:ext>
            </a:extLst>
          </p:cNvPr>
          <p:cNvPicPr>
            <a:picLocks noChangeAspect="1"/>
          </p:cNvPicPr>
          <p:nvPr/>
        </p:nvPicPr>
        <p:blipFill>
          <a:blip r:embed="rId3"/>
          <a:stretch>
            <a:fillRect/>
          </a:stretch>
        </p:blipFill>
        <p:spPr>
          <a:xfrm>
            <a:off x="6699625" y="3736485"/>
            <a:ext cx="1676697" cy="1651000"/>
          </a:xfrm>
          <a:prstGeom prst="rect">
            <a:avLst/>
          </a:prstGeom>
        </p:spPr>
      </p:pic>
    </p:spTree>
    <p:extLst>
      <p:ext uri="{BB962C8B-B14F-4D97-AF65-F5344CB8AC3E}">
        <p14:creationId xmlns:p14="http://schemas.microsoft.com/office/powerpoint/2010/main" val="3368456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566C3-5683-DA4D-8372-423C58C3D9F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BA267AEA-CA07-4A4D-840F-1A44A513FD31}"/>
              </a:ext>
            </a:extLst>
          </p:cNvPr>
          <p:cNvSpPr>
            <a:spLocks noGrp="1"/>
          </p:cNvSpPr>
          <p:nvPr>
            <p:ph type="sldNum" sz="quarter" idx="10"/>
          </p:nvPr>
        </p:nvSpPr>
        <p:spPr/>
        <p:txBody>
          <a:bodyPr/>
          <a:lstStyle/>
          <a:p>
            <a:fld id="{3FD999D4-B456-9943-89B7-30D56181CE18}" type="slidenum">
              <a:rPr lang="en-US" smtClean="0"/>
              <a:t>11</a:t>
            </a:fld>
            <a:endParaRPr lang="en-US"/>
          </a:p>
        </p:txBody>
      </p:sp>
    </p:spTree>
    <p:extLst>
      <p:ext uri="{BB962C8B-B14F-4D97-AF65-F5344CB8AC3E}">
        <p14:creationId xmlns:p14="http://schemas.microsoft.com/office/powerpoint/2010/main" val="1387025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098BE-F972-874A-8D0B-5B50CC7089E5}"/>
              </a:ext>
            </a:extLst>
          </p:cNvPr>
          <p:cNvSpPr>
            <a:spLocks noGrp="1"/>
          </p:cNvSpPr>
          <p:nvPr>
            <p:ph type="title"/>
          </p:nvPr>
        </p:nvSpPr>
        <p:spPr>
          <a:xfrm>
            <a:off x="304799" y="268224"/>
            <a:ext cx="9884229" cy="508000"/>
          </a:xfrm>
        </p:spPr>
        <p:txBody>
          <a:bodyPr/>
          <a:lstStyle/>
          <a:p>
            <a:r>
              <a:rPr lang="en-US" dirty="0"/>
              <a:t>Flexibility choices to run Hyperledger Fabric</a:t>
            </a:r>
          </a:p>
        </p:txBody>
      </p:sp>
      <p:sp>
        <p:nvSpPr>
          <p:cNvPr id="3" name="Slide Number Placeholder 2">
            <a:extLst>
              <a:ext uri="{FF2B5EF4-FFF2-40B4-BE49-F238E27FC236}">
                <a16:creationId xmlns:a16="http://schemas.microsoft.com/office/drawing/2014/main" id="{39F279F7-A398-1740-92A1-206EEA1AA077}"/>
              </a:ext>
            </a:extLst>
          </p:cNvPr>
          <p:cNvSpPr>
            <a:spLocks noGrp="1"/>
          </p:cNvSpPr>
          <p:nvPr>
            <p:ph type="sldNum" sz="quarter" idx="10"/>
          </p:nvPr>
        </p:nvSpPr>
        <p:spPr/>
        <p:txBody>
          <a:bodyPr/>
          <a:lstStyle/>
          <a:p>
            <a:fld id="{3FD999D4-B456-9943-89B7-30D56181CE18}" type="slidenum">
              <a:rPr lang="en-US" smtClean="0"/>
              <a:t>12</a:t>
            </a:fld>
            <a:endParaRPr lang="en-US"/>
          </a:p>
        </p:txBody>
      </p:sp>
      <p:sp>
        <p:nvSpPr>
          <p:cNvPr id="5" name="TextBox 4">
            <a:extLst>
              <a:ext uri="{FF2B5EF4-FFF2-40B4-BE49-F238E27FC236}">
                <a16:creationId xmlns:a16="http://schemas.microsoft.com/office/drawing/2014/main" id="{EE461D71-0EAA-3F4F-8D60-988F3ADD7135}"/>
              </a:ext>
            </a:extLst>
          </p:cNvPr>
          <p:cNvSpPr txBox="1"/>
          <p:nvPr/>
        </p:nvSpPr>
        <p:spPr>
          <a:xfrm>
            <a:off x="2203268" y="2075768"/>
            <a:ext cx="2717075" cy="369332"/>
          </a:xfrm>
          <a:prstGeom prst="rect">
            <a:avLst/>
          </a:prstGeom>
          <a:noFill/>
        </p:spPr>
        <p:txBody>
          <a:bodyPr wrap="square" rtlCol="0">
            <a:spAutoFit/>
          </a:bodyPr>
          <a:lstStyle/>
          <a:p>
            <a:r>
              <a:rPr lang="en-US" dirty="0"/>
              <a:t>Cloud / Hybrid cloud</a:t>
            </a:r>
          </a:p>
        </p:txBody>
      </p:sp>
      <p:sp>
        <p:nvSpPr>
          <p:cNvPr id="6" name="TextBox 5">
            <a:extLst>
              <a:ext uri="{FF2B5EF4-FFF2-40B4-BE49-F238E27FC236}">
                <a16:creationId xmlns:a16="http://schemas.microsoft.com/office/drawing/2014/main" id="{668E2D26-588F-D747-9644-EAA0502038F4}"/>
              </a:ext>
            </a:extLst>
          </p:cNvPr>
          <p:cNvSpPr txBox="1"/>
          <p:nvPr/>
        </p:nvSpPr>
        <p:spPr>
          <a:xfrm>
            <a:off x="2203266" y="4228235"/>
            <a:ext cx="2717075" cy="369332"/>
          </a:xfrm>
          <a:prstGeom prst="rect">
            <a:avLst/>
          </a:prstGeom>
          <a:noFill/>
        </p:spPr>
        <p:txBody>
          <a:bodyPr wrap="square" rtlCol="0">
            <a:spAutoFit/>
          </a:bodyPr>
          <a:lstStyle/>
          <a:p>
            <a:r>
              <a:rPr lang="en-US" dirty="0"/>
              <a:t>On premises</a:t>
            </a:r>
          </a:p>
        </p:txBody>
      </p:sp>
      <p:sp>
        <p:nvSpPr>
          <p:cNvPr id="7" name="TextBox 6">
            <a:extLst>
              <a:ext uri="{FF2B5EF4-FFF2-40B4-BE49-F238E27FC236}">
                <a16:creationId xmlns:a16="http://schemas.microsoft.com/office/drawing/2014/main" id="{A2FA5FD0-D925-C742-9A45-C3AFF442D64D}"/>
              </a:ext>
            </a:extLst>
          </p:cNvPr>
          <p:cNvSpPr txBox="1"/>
          <p:nvPr/>
        </p:nvSpPr>
        <p:spPr>
          <a:xfrm>
            <a:off x="3831772" y="3289321"/>
            <a:ext cx="2093566" cy="369332"/>
          </a:xfrm>
          <a:prstGeom prst="rect">
            <a:avLst/>
          </a:prstGeom>
          <a:noFill/>
        </p:spPr>
        <p:txBody>
          <a:bodyPr wrap="square" rtlCol="0">
            <a:spAutoFit/>
          </a:bodyPr>
          <a:lstStyle/>
          <a:p>
            <a:r>
              <a:rPr lang="en-US" dirty="0"/>
              <a:t>IBM Power - Linux</a:t>
            </a:r>
          </a:p>
        </p:txBody>
      </p:sp>
      <p:sp>
        <p:nvSpPr>
          <p:cNvPr id="8" name="TextBox 7">
            <a:extLst>
              <a:ext uri="{FF2B5EF4-FFF2-40B4-BE49-F238E27FC236}">
                <a16:creationId xmlns:a16="http://schemas.microsoft.com/office/drawing/2014/main" id="{B3AFA540-73FF-9A45-9190-A88745E44428}"/>
              </a:ext>
            </a:extLst>
          </p:cNvPr>
          <p:cNvSpPr txBox="1"/>
          <p:nvPr/>
        </p:nvSpPr>
        <p:spPr>
          <a:xfrm>
            <a:off x="8360229" y="3289321"/>
            <a:ext cx="2246811" cy="369332"/>
          </a:xfrm>
          <a:prstGeom prst="rect">
            <a:avLst/>
          </a:prstGeom>
          <a:noFill/>
        </p:spPr>
        <p:txBody>
          <a:bodyPr wrap="square" rtlCol="0">
            <a:spAutoFit/>
          </a:bodyPr>
          <a:lstStyle/>
          <a:p>
            <a:r>
              <a:rPr lang="en-US" dirty="0"/>
              <a:t>IBM </a:t>
            </a:r>
            <a:r>
              <a:rPr lang="en-US" dirty="0" err="1"/>
              <a:t>LinuxONE</a:t>
            </a:r>
            <a:endParaRPr lang="en-US" dirty="0"/>
          </a:p>
        </p:txBody>
      </p:sp>
      <p:sp>
        <p:nvSpPr>
          <p:cNvPr id="9" name="TextBox 8">
            <a:extLst>
              <a:ext uri="{FF2B5EF4-FFF2-40B4-BE49-F238E27FC236}">
                <a16:creationId xmlns:a16="http://schemas.microsoft.com/office/drawing/2014/main" id="{98C60D19-C9CD-7443-BF7F-6E8FAE51D10A}"/>
              </a:ext>
            </a:extLst>
          </p:cNvPr>
          <p:cNvSpPr txBox="1"/>
          <p:nvPr/>
        </p:nvSpPr>
        <p:spPr>
          <a:xfrm>
            <a:off x="304799" y="3274250"/>
            <a:ext cx="1433406" cy="369332"/>
          </a:xfrm>
          <a:prstGeom prst="rect">
            <a:avLst/>
          </a:prstGeom>
          <a:noFill/>
        </p:spPr>
        <p:txBody>
          <a:bodyPr wrap="none" rtlCol="0">
            <a:spAutoFit/>
          </a:bodyPr>
          <a:lstStyle/>
          <a:p>
            <a:r>
              <a:rPr lang="en-US" dirty="0"/>
              <a:t>HARDWARE</a:t>
            </a:r>
          </a:p>
        </p:txBody>
      </p:sp>
      <p:sp>
        <p:nvSpPr>
          <p:cNvPr id="10" name="TextBox 9">
            <a:extLst>
              <a:ext uri="{FF2B5EF4-FFF2-40B4-BE49-F238E27FC236}">
                <a16:creationId xmlns:a16="http://schemas.microsoft.com/office/drawing/2014/main" id="{EA536D7A-9AE4-E74E-950A-712005795C70}"/>
              </a:ext>
            </a:extLst>
          </p:cNvPr>
          <p:cNvSpPr txBox="1"/>
          <p:nvPr/>
        </p:nvSpPr>
        <p:spPr>
          <a:xfrm>
            <a:off x="6988628" y="3274250"/>
            <a:ext cx="809897" cy="369332"/>
          </a:xfrm>
          <a:prstGeom prst="rect">
            <a:avLst/>
          </a:prstGeom>
          <a:noFill/>
        </p:spPr>
        <p:txBody>
          <a:bodyPr wrap="square" rtlCol="0">
            <a:spAutoFit/>
          </a:bodyPr>
          <a:lstStyle/>
          <a:p>
            <a:r>
              <a:rPr lang="en-US" dirty="0"/>
              <a:t>IBM Z</a:t>
            </a:r>
          </a:p>
        </p:txBody>
      </p:sp>
      <p:sp>
        <p:nvSpPr>
          <p:cNvPr id="11" name="TextBox 10">
            <a:extLst>
              <a:ext uri="{FF2B5EF4-FFF2-40B4-BE49-F238E27FC236}">
                <a16:creationId xmlns:a16="http://schemas.microsoft.com/office/drawing/2014/main" id="{9449D7AD-60B2-3445-BB5A-FC5845539148}"/>
              </a:ext>
            </a:extLst>
          </p:cNvPr>
          <p:cNvSpPr txBox="1"/>
          <p:nvPr/>
        </p:nvSpPr>
        <p:spPr>
          <a:xfrm>
            <a:off x="1867144" y="3274250"/>
            <a:ext cx="1694662" cy="369332"/>
          </a:xfrm>
          <a:prstGeom prst="rect">
            <a:avLst/>
          </a:prstGeom>
          <a:noFill/>
        </p:spPr>
        <p:txBody>
          <a:bodyPr wrap="square" rtlCol="0">
            <a:spAutoFit/>
          </a:bodyPr>
          <a:lstStyle/>
          <a:p>
            <a:r>
              <a:rPr lang="en-US" dirty="0"/>
              <a:t>Intel – Linux </a:t>
            </a:r>
          </a:p>
        </p:txBody>
      </p:sp>
      <p:sp>
        <p:nvSpPr>
          <p:cNvPr id="12" name="TextBox 11">
            <a:extLst>
              <a:ext uri="{FF2B5EF4-FFF2-40B4-BE49-F238E27FC236}">
                <a16:creationId xmlns:a16="http://schemas.microsoft.com/office/drawing/2014/main" id="{8646D730-58B2-3F40-A0F9-852F2DE17C92}"/>
              </a:ext>
            </a:extLst>
          </p:cNvPr>
          <p:cNvSpPr txBox="1"/>
          <p:nvPr/>
        </p:nvSpPr>
        <p:spPr>
          <a:xfrm>
            <a:off x="3561804" y="1630126"/>
            <a:ext cx="2717075" cy="369332"/>
          </a:xfrm>
          <a:prstGeom prst="rect">
            <a:avLst/>
          </a:prstGeom>
          <a:noFill/>
        </p:spPr>
        <p:txBody>
          <a:bodyPr wrap="square" rtlCol="0">
            <a:spAutoFit/>
          </a:bodyPr>
          <a:lstStyle/>
          <a:p>
            <a:r>
              <a:rPr lang="en-US" dirty="0"/>
              <a:t>VMWare OpenStack</a:t>
            </a:r>
          </a:p>
        </p:txBody>
      </p:sp>
      <p:sp>
        <p:nvSpPr>
          <p:cNvPr id="13" name="TextBox 12">
            <a:extLst>
              <a:ext uri="{FF2B5EF4-FFF2-40B4-BE49-F238E27FC236}">
                <a16:creationId xmlns:a16="http://schemas.microsoft.com/office/drawing/2014/main" id="{5D332F9C-0C14-7A4B-9C12-D362C8B29186}"/>
              </a:ext>
            </a:extLst>
          </p:cNvPr>
          <p:cNvSpPr txBox="1"/>
          <p:nvPr/>
        </p:nvSpPr>
        <p:spPr>
          <a:xfrm>
            <a:off x="7023465" y="4089736"/>
            <a:ext cx="2717075" cy="369332"/>
          </a:xfrm>
          <a:prstGeom prst="rect">
            <a:avLst/>
          </a:prstGeom>
          <a:noFill/>
        </p:spPr>
        <p:txBody>
          <a:bodyPr wrap="square" rtlCol="0">
            <a:spAutoFit/>
          </a:bodyPr>
          <a:lstStyle/>
          <a:p>
            <a:r>
              <a:rPr lang="en-US" dirty="0"/>
              <a:t>IBM Cloud Private (ICP)</a:t>
            </a:r>
          </a:p>
        </p:txBody>
      </p:sp>
      <p:sp>
        <p:nvSpPr>
          <p:cNvPr id="14" name="Right Arrow 13">
            <a:extLst>
              <a:ext uri="{FF2B5EF4-FFF2-40B4-BE49-F238E27FC236}">
                <a16:creationId xmlns:a16="http://schemas.microsoft.com/office/drawing/2014/main" id="{6E10868C-28EC-9B4B-B46E-B68986DD9A89}"/>
              </a:ext>
            </a:extLst>
          </p:cNvPr>
          <p:cNvSpPr/>
          <p:nvPr/>
        </p:nvSpPr>
        <p:spPr>
          <a:xfrm>
            <a:off x="927463" y="5143194"/>
            <a:ext cx="9679577" cy="868176"/>
          </a:xfrm>
          <a:prstGeom prst="rightArrow">
            <a:avLst/>
          </a:prstGeom>
          <a:solidFill>
            <a:schemeClr val="accent2">
              <a:lumMod val="75000"/>
            </a:schemeClr>
          </a:solidFill>
        </p:spPr>
        <p:txBody>
          <a:bodyPr wrap="square" lIns="0" tIns="0" rIns="0" bIns="0" rtlCol="0" anchor="ctr">
            <a:noAutofit/>
          </a:bodyPr>
          <a:lstStyle/>
          <a:p>
            <a:pPr algn="ctr"/>
            <a:r>
              <a:rPr lang="en-US" sz="1200" dirty="0">
                <a:solidFill>
                  <a:srgbClr val="FFFFFF"/>
                </a:solidFill>
                <a:latin typeface="Arial"/>
                <a:cs typeface="Arial"/>
              </a:rPr>
              <a:t>Security Improvement</a:t>
            </a:r>
          </a:p>
        </p:txBody>
      </p:sp>
    </p:spTree>
    <p:extLst>
      <p:ext uri="{BB962C8B-B14F-4D97-AF65-F5344CB8AC3E}">
        <p14:creationId xmlns:p14="http://schemas.microsoft.com/office/powerpoint/2010/main" val="1859210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E5D8E6-D7A5-2747-A3B2-D0F57720ECD6}"/>
              </a:ext>
            </a:extLst>
          </p:cNvPr>
          <p:cNvSpPr>
            <a:spLocks noGrp="1"/>
          </p:cNvSpPr>
          <p:nvPr>
            <p:ph sz="quarter" idx="15"/>
          </p:nvPr>
        </p:nvSpPr>
        <p:spPr/>
        <p:txBody>
          <a:bodyPr/>
          <a:lstStyle/>
          <a:p>
            <a:r>
              <a:rPr lang="en-US" dirty="0"/>
              <a:t>IBM Secure Service Container </a:t>
            </a:r>
          </a:p>
          <a:p>
            <a:endParaRPr lang="en-US" dirty="0"/>
          </a:p>
        </p:txBody>
      </p:sp>
      <p:sp>
        <p:nvSpPr>
          <p:cNvPr id="3" name="Content Placeholder 2">
            <a:extLst>
              <a:ext uri="{FF2B5EF4-FFF2-40B4-BE49-F238E27FC236}">
                <a16:creationId xmlns:a16="http://schemas.microsoft.com/office/drawing/2014/main" id="{4299A203-AB64-4B4A-91F7-4F9D6789FC29}"/>
              </a:ext>
            </a:extLst>
          </p:cNvPr>
          <p:cNvSpPr>
            <a:spLocks noGrp="1"/>
          </p:cNvSpPr>
          <p:nvPr>
            <p:ph sz="quarter" idx="16"/>
          </p:nvPr>
        </p:nvSpPr>
        <p:spPr/>
        <p:txBody>
          <a:bodyPr/>
          <a:lstStyle/>
          <a:p>
            <a:r>
              <a:rPr lang="en-US" dirty="0"/>
              <a:t>Key management </a:t>
            </a:r>
          </a:p>
          <a:p>
            <a:endParaRPr lang="en-US" dirty="0"/>
          </a:p>
        </p:txBody>
      </p:sp>
      <p:sp>
        <p:nvSpPr>
          <p:cNvPr id="4" name="Content Placeholder 3">
            <a:extLst>
              <a:ext uri="{FF2B5EF4-FFF2-40B4-BE49-F238E27FC236}">
                <a16:creationId xmlns:a16="http://schemas.microsoft.com/office/drawing/2014/main" id="{44E12B9C-0DA6-1145-B1CC-DEC47D77A2BA}"/>
              </a:ext>
            </a:extLst>
          </p:cNvPr>
          <p:cNvSpPr>
            <a:spLocks noGrp="1"/>
          </p:cNvSpPr>
          <p:nvPr>
            <p:ph sz="quarter" idx="17"/>
          </p:nvPr>
        </p:nvSpPr>
        <p:spPr/>
        <p:txBody>
          <a:bodyPr/>
          <a:lstStyle/>
          <a:p>
            <a:r>
              <a:rPr lang="en-US" dirty="0"/>
              <a:t>Workload isolation </a:t>
            </a:r>
          </a:p>
          <a:p>
            <a:endParaRPr lang="en-US" dirty="0"/>
          </a:p>
        </p:txBody>
      </p:sp>
      <p:sp>
        <p:nvSpPr>
          <p:cNvPr id="5" name="Content Placeholder 4">
            <a:extLst>
              <a:ext uri="{FF2B5EF4-FFF2-40B4-BE49-F238E27FC236}">
                <a16:creationId xmlns:a16="http://schemas.microsoft.com/office/drawing/2014/main" id="{82B40F71-AB8B-3C4A-97B6-DB4C7D6E1D6A}"/>
              </a:ext>
            </a:extLst>
          </p:cNvPr>
          <p:cNvSpPr>
            <a:spLocks noGrp="1"/>
          </p:cNvSpPr>
          <p:nvPr>
            <p:ph sz="quarter" idx="18"/>
          </p:nvPr>
        </p:nvSpPr>
        <p:spPr/>
        <p:txBody>
          <a:bodyPr/>
          <a:lstStyle/>
          <a:p>
            <a:r>
              <a:rPr lang="en-US" dirty="0"/>
              <a:t>Built-in encryption </a:t>
            </a:r>
          </a:p>
          <a:p>
            <a:endParaRPr lang="en-US" dirty="0"/>
          </a:p>
        </p:txBody>
      </p:sp>
      <p:sp>
        <p:nvSpPr>
          <p:cNvPr id="6" name="Slide Number Placeholder 5">
            <a:extLst>
              <a:ext uri="{FF2B5EF4-FFF2-40B4-BE49-F238E27FC236}">
                <a16:creationId xmlns:a16="http://schemas.microsoft.com/office/drawing/2014/main" id="{BECF3281-4165-FC48-83B3-38AA10987009}"/>
              </a:ext>
            </a:extLst>
          </p:cNvPr>
          <p:cNvSpPr>
            <a:spLocks noGrp="1"/>
          </p:cNvSpPr>
          <p:nvPr>
            <p:ph type="sldNum" sz="quarter" idx="10"/>
          </p:nvPr>
        </p:nvSpPr>
        <p:spPr/>
        <p:txBody>
          <a:bodyPr/>
          <a:lstStyle/>
          <a:p>
            <a:fld id="{D0BE6F14-FF48-0F4F-A8AA-2E3F25371E4A}" type="slidenum">
              <a:rPr lang="en-US" smtClean="0"/>
              <a:pPr/>
              <a:t>13</a:t>
            </a:fld>
            <a:endParaRPr lang="en-US" dirty="0"/>
          </a:p>
        </p:txBody>
      </p:sp>
      <p:sp>
        <p:nvSpPr>
          <p:cNvPr id="8" name="Title 7">
            <a:extLst>
              <a:ext uri="{FF2B5EF4-FFF2-40B4-BE49-F238E27FC236}">
                <a16:creationId xmlns:a16="http://schemas.microsoft.com/office/drawing/2014/main" id="{33D6D185-46D6-DA41-8FCB-FE055A73212E}"/>
              </a:ext>
            </a:extLst>
          </p:cNvPr>
          <p:cNvSpPr>
            <a:spLocks noGrp="1"/>
          </p:cNvSpPr>
          <p:nvPr>
            <p:ph type="title"/>
          </p:nvPr>
        </p:nvSpPr>
        <p:spPr/>
        <p:txBody>
          <a:bodyPr/>
          <a:lstStyle/>
          <a:p>
            <a:r>
              <a:rPr lang="en-US" dirty="0" err="1"/>
              <a:t>LinuxONE</a:t>
            </a:r>
            <a:r>
              <a:rPr lang="en-US" dirty="0"/>
              <a:t> Security Enables Blockchain </a:t>
            </a:r>
            <a:br>
              <a:rPr lang="en-US" dirty="0"/>
            </a:br>
            <a:endParaRPr lang="en-US" dirty="0"/>
          </a:p>
        </p:txBody>
      </p:sp>
    </p:spTree>
    <p:extLst>
      <p:ext uri="{BB962C8B-B14F-4D97-AF65-F5344CB8AC3E}">
        <p14:creationId xmlns:p14="http://schemas.microsoft.com/office/powerpoint/2010/main" val="2791538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623410-2252-A748-BB06-66B9EF3B5422}"/>
              </a:ext>
            </a:extLst>
          </p:cNvPr>
          <p:cNvSpPr>
            <a:spLocks noGrp="1"/>
          </p:cNvSpPr>
          <p:nvPr>
            <p:ph sz="quarter" idx="17"/>
          </p:nvPr>
        </p:nvSpPr>
        <p:spPr/>
        <p:txBody>
          <a:bodyPr/>
          <a:lstStyle/>
          <a:p>
            <a:r>
              <a:rPr lang="en-US" dirty="0"/>
              <a:t>IBM Cloud Hyper Protect Crypto Services</a:t>
            </a:r>
          </a:p>
          <a:p>
            <a:endParaRPr lang="en-US" dirty="0"/>
          </a:p>
          <a:p>
            <a:r>
              <a:rPr lang="en-US" dirty="0"/>
              <a:t>Integrates</a:t>
            </a:r>
          </a:p>
          <a:p>
            <a:pPr marL="342900" indent="-342900">
              <a:buFont typeface="Arial" panose="020B0604020202020204" pitchFamily="34" charset="0"/>
              <a:buChar char="•"/>
            </a:pPr>
            <a:r>
              <a:rPr lang="en-US" dirty="0"/>
              <a:t>IBM Key Protect</a:t>
            </a:r>
          </a:p>
          <a:p>
            <a:pPr marL="342900" indent="-342900">
              <a:buFont typeface="Arial" panose="020B0604020202020204" pitchFamily="34" charset="0"/>
              <a:buChar char="•"/>
            </a:pPr>
            <a:r>
              <a:rPr lang="en-US" dirty="0"/>
              <a:t>IBM Cloud data</a:t>
            </a:r>
          </a:p>
          <a:p>
            <a:endParaRPr lang="en-US" dirty="0"/>
          </a:p>
          <a:p>
            <a:r>
              <a:rPr lang="en-US" dirty="0"/>
              <a:t>Code in Swift Java JavaScript</a:t>
            </a:r>
          </a:p>
        </p:txBody>
      </p:sp>
      <p:sp>
        <p:nvSpPr>
          <p:cNvPr id="5" name="Text Placeholder 4">
            <a:extLst>
              <a:ext uri="{FF2B5EF4-FFF2-40B4-BE49-F238E27FC236}">
                <a16:creationId xmlns:a16="http://schemas.microsoft.com/office/drawing/2014/main" id="{5B189CB0-D1A2-3844-97ED-82242EEBE878}"/>
              </a:ext>
            </a:extLst>
          </p:cNvPr>
          <p:cNvSpPr>
            <a:spLocks noGrp="1"/>
          </p:cNvSpPr>
          <p:nvPr>
            <p:ph type="body" sz="quarter" idx="13"/>
          </p:nvPr>
        </p:nvSpPr>
        <p:spPr/>
        <p:txBody>
          <a:bodyPr/>
          <a:lstStyle/>
          <a:p>
            <a:r>
              <a:rPr lang="en-US" sz="2800" dirty="0"/>
              <a:t>Built in Encryption</a:t>
            </a:r>
          </a:p>
        </p:txBody>
      </p:sp>
      <p:sp>
        <p:nvSpPr>
          <p:cNvPr id="6" name="Text Placeholder 5">
            <a:extLst>
              <a:ext uri="{FF2B5EF4-FFF2-40B4-BE49-F238E27FC236}">
                <a16:creationId xmlns:a16="http://schemas.microsoft.com/office/drawing/2014/main" id="{B3C1F580-6774-374E-867B-C7C369470364}"/>
              </a:ext>
            </a:extLst>
          </p:cNvPr>
          <p:cNvSpPr>
            <a:spLocks noGrp="1"/>
          </p:cNvSpPr>
          <p:nvPr>
            <p:ph type="body" sz="quarter" idx="14"/>
          </p:nvPr>
        </p:nvSpPr>
        <p:spPr/>
        <p:txBody>
          <a:bodyPr/>
          <a:lstStyle/>
          <a:p>
            <a:r>
              <a:rPr lang="en-US" dirty="0" err="1"/>
              <a:t>LinuxONE</a:t>
            </a:r>
            <a:r>
              <a:rPr lang="en-US" dirty="0"/>
              <a:t> hardware encryption</a:t>
            </a:r>
          </a:p>
        </p:txBody>
      </p:sp>
      <p:sp>
        <p:nvSpPr>
          <p:cNvPr id="7" name="Content Placeholder 6">
            <a:extLst>
              <a:ext uri="{FF2B5EF4-FFF2-40B4-BE49-F238E27FC236}">
                <a16:creationId xmlns:a16="http://schemas.microsoft.com/office/drawing/2014/main" id="{A01AB176-97F7-F84D-BA11-9D95573CD221}"/>
              </a:ext>
            </a:extLst>
          </p:cNvPr>
          <p:cNvSpPr>
            <a:spLocks noGrp="1"/>
          </p:cNvSpPr>
          <p:nvPr>
            <p:ph sz="quarter" idx="15"/>
          </p:nvPr>
        </p:nvSpPr>
        <p:spPr/>
        <p:txBody>
          <a:bodyPr/>
          <a:lstStyle/>
          <a:p>
            <a:r>
              <a:rPr lang="en-US" dirty="0"/>
              <a:t>“all the way”</a:t>
            </a:r>
          </a:p>
          <a:p>
            <a:r>
              <a:rPr lang="en-US" dirty="0"/>
              <a:t>END TO END</a:t>
            </a:r>
          </a:p>
        </p:txBody>
      </p:sp>
      <p:sp>
        <p:nvSpPr>
          <p:cNvPr id="8" name="Content Placeholder 7">
            <a:extLst>
              <a:ext uri="{FF2B5EF4-FFF2-40B4-BE49-F238E27FC236}">
                <a16:creationId xmlns:a16="http://schemas.microsoft.com/office/drawing/2014/main" id="{2E508961-7033-8444-83A0-BA8DCF4E8CE3}"/>
              </a:ext>
            </a:extLst>
          </p:cNvPr>
          <p:cNvSpPr>
            <a:spLocks noGrp="1"/>
          </p:cNvSpPr>
          <p:nvPr>
            <p:ph sz="quarter" idx="16"/>
          </p:nvPr>
        </p:nvSpPr>
        <p:spPr/>
        <p:txBody>
          <a:bodyPr/>
          <a:lstStyle/>
          <a:p>
            <a:r>
              <a:rPr lang="en-US" dirty="0"/>
              <a:t>Not at software level!</a:t>
            </a:r>
          </a:p>
        </p:txBody>
      </p:sp>
    </p:spTree>
    <p:extLst>
      <p:ext uri="{BB962C8B-B14F-4D97-AF65-F5344CB8AC3E}">
        <p14:creationId xmlns:p14="http://schemas.microsoft.com/office/powerpoint/2010/main" val="4283385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55EA949-7549-6042-8B91-BA653DE629A4}"/>
              </a:ext>
            </a:extLst>
          </p:cNvPr>
          <p:cNvPicPr>
            <a:picLocks noGrp="1" noChangeAspect="1"/>
          </p:cNvPicPr>
          <p:nvPr>
            <p:ph sz="quarter" idx="17"/>
          </p:nvPr>
        </p:nvPicPr>
        <p:blipFill>
          <a:blip r:embed="rId3"/>
          <a:stretch>
            <a:fillRect/>
          </a:stretch>
        </p:blipFill>
        <p:spPr>
          <a:xfrm>
            <a:off x="890789" y="3591132"/>
            <a:ext cx="3417094" cy="2738993"/>
          </a:xfrm>
        </p:spPr>
      </p:pic>
      <p:sp>
        <p:nvSpPr>
          <p:cNvPr id="3" name="Slide Number Placeholder 2">
            <a:extLst>
              <a:ext uri="{FF2B5EF4-FFF2-40B4-BE49-F238E27FC236}">
                <a16:creationId xmlns:a16="http://schemas.microsoft.com/office/drawing/2014/main" id="{26294DD3-1CC1-964E-9D17-0A1B9468A08C}"/>
              </a:ext>
            </a:extLst>
          </p:cNvPr>
          <p:cNvSpPr>
            <a:spLocks noGrp="1"/>
          </p:cNvSpPr>
          <p:nvPr>
            <p:ph type="sldNum" sz="quarter" idx="10"/>
          </p:nvPr>
        </p:nvSpPr>
        <p:spPr/>
        <p:txBody>
          <a:bodyPr/>
          <a:lstStyle/>
          <a:p>
            <a:fld id="{D0BE6F14-FF48-0F4F-A8AA-2E3F25371E4A}" type="slidenum">
              <a:rPr lang="en-US" smtClean="0"/>
              <a:pPr/>
              <a:t>15</a:t>
            </a:fld>
            <a:endParaRPr lang="en-US" dirty="0"/>
          </a:p>
        </p:txBody>
      </p:sp>
      <p:sp>
        <p:nvSpPr>
          <p:cNvPr id="5" name="Text Placeholder 4">
            <a:extLst>
              <a:ext uri="{FF2B5EF4-FFF2-40B4-BE49-F238E27FC236}">
                <a16:creationId xmlns:a16="http://schemas.microsoft.com/office/drawing/2014/main" id="{5B189CB0-D1A2-3844-97ED-82242EEBE878}"/>
              </a:ext>
            </a:extLst>
          </p:cNvPr>
          <p:cNvSpPr>
            <a:spLocks noGrp="1"/>
          </p:cNvSpPr>
          <p:nvPr>
            <p:ph type="body" sz="quarter" idx="13"/>
          </p:nvPr>
        </p:nvSpPr>
        <p:spPr/>
        <p:txBody>
          <a:bodyPr/>
          <a:lstStyle/>
          <a:p>
            <a:r>
              <a:rPr lang="en-US" sz="2800" dirty="0"/>
              <a:t>Key Management</a:t>
            </a:r>
          </a:p>
        </p:txBody>
      </p:sp>
      <p:sp>
        <p:nvSpPr>
          <p:cNvPr id="6" name="Text Placeholder 5">
            <a:extLst>
              <a:ext uri="{FF2B5EF4-FFF2-40B4-BE49-F238E27FC236}">
                <a16:creationId xmlns:a16="http://schemas.microsoft.com/office/drawing/2014/main" id="{B3C1F580-6774-374E-867B-C7C369470364}"/>
              </a:ext>
            </a:extLst>
          </p:cNvPr>
          <p:cNvSpPr>
            <a:spLocks noGrp="1"/>
          </p:cNvSpPr>
          <p:nvPr>
            <p:ph type="body" sz="quarter" idx="14"/>
          </p:nvPr>
        </p:nvSpPr>
        <p:spPr/>
        <p:txBody>
          <a:bodyPr/>
          <a:lstStyle/>
          <a:p>
            <a:r>
              <a:rPr lang="en-US" b="1" dirty="0" err="1"/>
              <a:t>CryptoCards</a:t>
            </a:r>
            <a:r>
              <a:rPr lang="en-US" b="1" dirty="0"/>
              <a:t> </a:t>
            </a:r>
          </a:p>
          <a:p>
            <a:r>
              <a:rPr lang="en-US" dirty="0"/>
              <a:t>Hardware Security Module (HSMs)</a:t>
            </a:r>
          </a:p>
        </p:txBody>
      </p:sp>
      <p:pic>
        <p:nvPicPr>
          <p:cNvPr id="4" name="Picture 3">
            <a:extLst>
              <a:ext uri="{FF2B5EF4-FFF2-40B4-BE49-F238E27FC236}">
                <a16:creationId xmlns:a16="http://schemas.microsoft.com/office/drawing/2014/main" id="{5E405C65-F024-BA47-8A69-07E4667E16AB}"/>
              </a:ext>
            </a:extLst>
          </p:cNvPr>
          <p:cNvPicPr>
            <a:picLocks noChangeAspect="1"/>
          </p:cNvPicPr>
          <p:nvPr/>
        </p:nvPicPr>
        <p:blipFill>
          <a:blip r:embed="rId4"/>
          <a:stretch>
            <a:fillRect/>
          </a:stretch>
        </p:blipFill>
        <p:spPr>
          <a:xfrm>
            <a:off x="4893871" y="1622738"/>
            <a:ext cx="7169834" cy="4491944"/>
          </a:xfrm>
          <a:prstGeom prst="rect">
            <a:avLst/>
          </a:prstGeom>
        </p:spPr>
      </p:pic>
    </p:spTree>
    <p:extLst>
      <p:ext uri="{BB962C8B-B14F-4D97-AF65-F5344CB8AC3E}">
        <p14:creationId xmlns:p14="http://schemas.microsoft.com/office/powerpoint/2010/main" val="87560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623410-2252-A748-BB06-66B9EF3B5422}"/>
              </a:ext>
            </a:extLst>
          </p:cNvPr>
          <p:cNvSpPr>
            <a:spLocks noGrp="1"/>
          </p:cNvSpPr>
          <p:nvPr>
            <p:ph sz="quarter" idx="17"/>
          </p:nvPr>
        </p:nvSpPr>
        <p:spPr/>
        <p:txBody>
          <a:bodyPr/>
          <a:lstStyle/>
          <a:p>
            <a:r>
              <a:rPr lang="en-US" sz="2000" dirty="0">
                <a:solidFill>
                  <a:schemeClr val="tx1"/>
                </a:solidFill>
              </a:rPr>
              <a:t>firmware virtualization of logical partitions (LPARs)</a:t>
            </a:r>
            <a:endParaRPr lang="en-US" dirty="0"/>
          </a:p>
        </p:txBody>
      </p:sp>
      <p:sp>
        <p:nvSpPr>
          <p:cNvPr id="3" name="Slide Number Placeholder 2">
            <a:extLst>
              <a:ext uri="{FF2B5EF4-FFF2-40B4-BE49-F238E27FC236}">
                <a16:creationId xmlns:a16="http://schemas.microsoft.com/office/drawing/2014/main" id="{26294DD3-1CC1-964E-9D17-0A1B9468A08C}"/>
              </a:ext>
            </a:extLst>
          </p:cNvPr>
          <p:cNvSpPr>
            <a:spLocks noGrp="1"/>
          </p:cNvSpPr>
          <p:nvPr>
            <p:ph type="sldNum" sz="quarter" idx="10"/>
          </p:nvPr>
        </p:nvSpPr>
        <p:spPr/>
        <p:txBody>
          <a:bodyPr/>
          <a:lstStyle/>
          <a:p>
            <a:fld id="{D0BE6F14-FF48-0F4F-A8AA-2E3F25371E4A}" type="slidenum">
              <a:rPr lang="en-US" smtClean="0"/>
              <a:pPr/>
              <a:t>16</a:t>
            </a:fld>
            <a:endParaRPr lang="en-US" dirty="0"/>
          </a:p>
        </p:txBody>
      </p:sp>
      <p:sp>
        <p:nvSpPr>
          <p:cNvPr id="5" name="Text Placeholder 4">
            <a:extLst>
              <a:ext uri="{FF2B5EF4-FFF2-40B4-BE49-F238E27FC236}">
                <a16:creationId xmlns:a16="http://schemas.microsoft.com/office/drawing/2014/main" id="{5B189CB0-D1A2-3844-97ED-82242EEBE878}"/>
              </a:ext>
            </a:extLst>
          </p:cNvPr>
          <p:cNvSpPr>
            <a:spLocks noGrp="1"/>
          </p:cNvSpPr>
          <p:nvPr>
            <p:ph type="body" sz="quarter" idx="13"/>
          </p:nvPr>
        </p:nvSpPr>
        <p:spPr/>
        <p:txBody>
          <a:bodyPr/>
          <a:lstStyle/>
          <a:p>
            <a:r>
              <a:rPr lang="en-US" sz="2800" dirty="0"/>
              <a:t>Workload Isolation</a:t>
            </a:r>
          </a:p>
        </p:txBody>
      </p:sp>
      <p:sp>
        <p:nvSpPr>
          <p:cNvPr id="6" name="Text Placeholder 5">
            <a:extLst>
              <a:ext uri="{FF2B5EF4-FFF2-40B4-BE49-F238E27FC236}">
                <a16:creationId xmlns:a16="http://schemas.microsoft.com/office/drawing/2014/main" id="{B3C1F580-6774-374E-867B-C7C369470364}"/>
              </a:ext>
            </a:extLst>
          </p:cNvPr>
          <p:cNvSpPr>
            <a:spLocks noGrp="1"/>
          </p:cNvSpPr>
          <p:nvPr>
            <p:ph type="body" sz="quarter" idx="14"/>
          </p:nvPr>
        </p:nvSpPr>
        <p:spPr/>
        <p:txBody>
          <a:bodyPr/>
          <a:lstStyle/>
          <a:p>
            <a:r>
              <a:rPr lang="en-US" dirty="0"/>
              <a:t>Secure Enclaves</a:t>
            </a:r>
          </a:p>
        </p:txBody>
      </p:sp>
      <p:sp>
        <p:nvSpPr>
          <p:cNvPr id="7" name="Content Placeholder 6">
            <a:extLst>
              <a:ext uri="{FF2B5EF4-FFF2-40B4-BE49-F238E27FC236}">
                <a16:creationId xmlns:a16="http://schemas.microsoft.com/office/drawing/2014/main" id="{A01AB176-97F7-F84D-BA11-9D95573CD221}"/>
              </a:ext>
            </a:extLst>
          </p:cNvPr>
          <p:cNvSpPr>
            <a:spLocks noGrp="1"/>
          </p:cNvSpPr>
          <p:nvPr>
            <p:ph sz="quarter" idx="15"/>
          </p:nvPr>
        </p:nvSpPr>
        <p:spPr/>
        <p:txBody>
          <a:bodyPr/>
          <a:lstStyle/>
          <a:p>
            <a:r>
              <a:rPr lang="en-US" dirty="0"/>
              <a:t>EAL5+ Certification</a:t>
            </a:r>
          </a:p>
        </p:txBody>
      </p:sp>
      <p:sp>
        <p:nvSpPr>
          <p:cNvPr id="8" name="Content Placeholder 7">
            <a:extLst>
              <a:ext uri="{FF2B5EF4-FFF2-40B4-BE49-F238E27FC236}">
                <a16:creationId xmlns:a16="http://schemas.microsoft.com/office/drawing/2014/main" id="{2E508961-7033-8444-83A0-BA8DCF4E8CE3}"/>
              </a:ext>
            </a:extLst>
          </p:cNvPr>
          <p:cNvSpPr>
            <a:spLocks noGrp="1"/>
          </p:cNvSpPr>
          <p:nvPr>
            <p:ph sz="quarter" idx="16"/>
          </p:nvPr>
        </p:nvSpPr>
        <p:spPr/>
        <p:txBody>
          <a:bodyPr/>
          <a:lstStyle/>
          <a:p>
            <a:r>
              <a:rPr lang="en-US" dirty="0"/>
              <a:t>Air Gap Separation</a:t>
            </a:r>
          </a:p>
        </p:txBody>
      </p:sp>
      <p:sp>
        <p:nvSpPr>
          <p:cNvPr id="4" name="Sun 3">
            <a:extLst>
              <a:ext uri="{FF2B5EF4-FFF2-40B4-BE49-F238E27FC236}">
                <a16:creationId xmlns:a16="http://schemas.microsoft.com/office/drawing/2014/main" id="{6E91AA6B-AD53-7D47-A32C-62FD4FF70802}"/>
              </a:ext>
            </a:extLst>
          </p:cNvPr>
          <p:cNvSpPr/>
          <p:nvPr/>
        </p:nvSpPr>
        <p:spPr>
          <a:xfrm>
            <a:off x="9849394" y="1067888"/>
            <a:ext cx="1332412" cy="1293223"/>
          </a:xfrm>
          <a:prstGeom prst="sun">
            <a:avLst/>
          </a:prstGeom>
          <a:solidFill>
            <a:srgbClr val="FFC00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557538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623410-2252-A748-BB06-66B9EF3B5422}"/>
              </a:ext>
            </a:extLst>
          </p:cNvPr>
          <p:cNvSpPr>
            <a:spLocks noGrp="1"/>
          </p:cNvSpPr>
          <p:nvPr>
            <p:ph sz="quarter" idx="17"/>
          </p:nvPr>
        </p:nvSpPr>
        <p:spPr/>
        <p:txBody>
          <a:bodyPr/>
          <a:lstStyle/>
          <a:p>
            <a:br>
              <a:rPr lang="en-US" dirty="0"/>
            </a:br>
            <a:r>
              <a:rPr lang="en-US" dirty="0"/>
              <a:t>IBM Cloud IKS + </a:t>
            </a:r>
            <a:r>
              <a:rPr lang="en-US" dirty="0" err="1"/>
              <a:t>Sysdig</a:t>
            </a:r>
            <a:r>
              <a:rPr lang="en-US" dirty="0"/>
              <a:t> alerts</a:t>
            </a:r>
          </a:p>
        </p:txBody>
      </p:sp>
      <p:sp>
        <p:nvSpPr>
          <p:cNvPr id="3" name="Slide Number Placeholder 2">
            <a:extLst>
              <a:ext uri="{FF2B5EF4-FFF2-40B4-BE49-F238E27FC236}">
                <a16:creationId xmlns:a16="http://schemas.microsoft.com/office/drawing/2014/main" id="{26294DD3-1CC1-964E-9D17-0A1B9468A08C}"/>
              </a:ext>
            </a:extLst>
          </p:cNvPr>
          <p:cNvSpPr>
            <a:spLocks noGrp="1"/>
          </p:cNvSpPr>
          <p:nvPr>
            <p:ph type="sldNum" sz="quarter" idx="10"/>
          </p:nvPr>
        </p:nvSpPr>
        <p:spPr/>
        <p:txBody>
          <a:bodyPr/>
          <a:lstStyle/>
          <a:p>
            <a:fld id="{D0BE6F14-FF48-0F4F-A8AA-2E3F25371E4A}" type="slidenum">
              <a:rPr lang="en-US" smtClean="0"/>
              <a:pPr/>
              <a:t>17</a:t>
            </a:fld>
            <a:endParaRPr lang="en-US" dirty="0"/>
          </a:p>
        </p:txBody>
      </p:sp>
      <p:sp>
        <p:nvSpPr>
          <p:cNvPr id="5" name="Text Placeholder 4">
            <a:extLst>
              <a:ext uri="{FF2B5EF4-FFF2-40B4-BE49-F238E27FC236}">
                <a16:creationId xmlns:a16="http://schemas.microsoft.com/office/drawing/2014/main" id="{5B189CB0-D1A2-3844-97ED-82242EEBE878}"/>
              </a:ext>
            </a:extLst>
          </p:cNvPr>
          <p:cNvSpPr>
            <a:spLocks noGrp="1"/>
          </p:cNvSpPr>
          <p:nvPr>
            <p:ph type="body" sz="quarter" idx="13"/>
          </p:nvPr>
        </p:nvSpPr>
        <p:spPr/>
        <p:txBody>
          <a:bodyPr/>
          <a:lstStyle/>
          <a:p>
            <a:r>
              <a:rPr lang="en-US" sz="2800" dirty="0"/>
              <a:t>IBM Secure Service Container </a:t>
            </a:r>
          </a:p>
        </p:txBody>
      </p:sp>
      <p:sp>
        <p:nvSpPr>
          <p:cNvPr id="6" name="Text Placeholder 5">
            <a:extLst>
              <a:ext uri="{FF2B5EF4-FFF2-40B4-BE49-F238E27FC236}">
                <a16:creationId xmlns:a16="http://schemas.microsoft.com/office/drawing/2014/main" id="{B3C1F580-6774-374E-867B-C7C369470364}"/>
              </a:ext>
            </a:extLst>
          </p:cNvPr>
          <p:cNvSpPr>
            <a:spLocks noGrp="1"/>
          </p:cNvSpPr>
          <p:nvPr>
            <p:ph type="body" sz="quarter" idx="14"/>
          </p:nvPr>
        </p:nvSpPr>
        <p:spPr/>
        <p:txBody>
          <a:bodyPr/>
          <a:lstStyle/>
          <a:p>
            <a:r>
              <a:rPr lang="en-US" dirty="0"/>
              <a:t>Takes workload isolation to next level!</a:t>
            </a:r>
          </a:p>
        </p:txBody>
      </p:sp>
      <p:pic>
        <p:nvPicPr>
          <p:cNvPr id="10" name="Content Placeholder 9">
            <a:extLst>
              <a:ext uri="{FF2B5EF4-FFF2-40B4-BE49-F238E27FC236}">
                <a16:creationId xmlns:a16="http://schemas.microsoft.com/office/drawing/2014/main" id="{9F4F715B-5198-4246-B695-12091CF264A8}"/>
              </a:ext>
            </a:extLst>
          </p:cNvPr>
          <p:cNvPicPr>
            <a:picLocks noGrp="1" noChangeAspect="1"/>
          </p:cNvPicPr>
          <p:nvPr>
            <p:ph sz="quarter" idx="15"/>
          </p:nvPr>
        </p:nvPicPr>
        <p:blipFill>
          <a:blip r:embed="rId3"/>
          <a:stretch>
            <a:fillRect/>
          </a:stretch>
        </p:blipFill>
        <p:spPr>
          <a:xfrm>
            <a:off x="9956800" y="1003300"/>
            <a:ext cx="1422400" cy="1422400"/>
          </a:xfrm>
        </p:spPr>
      </p:pic>
      <p:sp>
        <p:nvSpPr>
          <p:cNvPr id="8" name="Content Placeholder 7">
            <a:extLst>
              <a:ext uri="{FF2B5EF4-FFF2-40B4-BE49-F238E27FC236}">
                <a16:creationId xmlns:a16="http://schemas.microsoft.com/office/drawing/2014/main" id="{2E508961-7033-8444-83A0-BA8DCF4E8CE3}"/>
              </a:ext>
            </a:extLst>
          </p:cNvPr>
          <p:cNvSpPr>
            <a:spLocks noGrp="1"/>
          </p:cNvSpPr>
          <p:nvPr>
            <p:ph sz="quarter" idx="16"/>
          </p:nvPr>
        </p:nvSpPr>
        <p:spPr/>
        <p:txBody>
          <a:bodyPr/>
          <a:lstStyle/>
          <a:p>
            <a:r>
              <a:rPr lang="en-US" dirty="0"/>
              <a:t>Isolated tenants – Calico </a:t>
            </a:r>
          </a:p>
          <a:p>
            <a:endParaRPr lang="en-US" dirty="0"/>
          </a:p>
          <a:p>
            <a:r>
              <a:rPr lang="en-US" dirty="0"/>
              <a:t>Kubernetes Cluster + Isolation befits of Mainframe hardware</a:t>
            </a:r>
          </a:p>
        </p:txBody>
      </p:sp>
      <p:pic>
        <p:nvPicPr>
          <p:cNvPr id="12" name="Picture 11">
            <a:extLst>
              <a:ext uri="{FF2B5EF4-FFF2-40B4-BE49-F238E27FC236}">
                <a16:creationId xmlns:a16="http://schemas.microsoft.com/office/drawing/2014/main" id="{87DD7714-2F0C-E54A-B8FF-67A5BEECA852}"/>
              </a:ext>
            </a:extLst>
          </p:cNvPr>
          <p:cNvPicPr>
            <a:picLocks noChangeAspect="1"/>
          </p:cNvPicPr>
          <p:nvPr/>
        </p:nvPicPr>
        <p:blipFill>
          <a:blip r:embed="rId4"/>
          <a:stretch>
            <a:fillRect/>
          </a:stretch>
        </p:blipFill>
        <p:spPr>
          <a:xfrm>
            <a:off x="7837714" y="4337184"/>
            <a:ext cx="4277178" cy="2420336"/>
          </a:xfrm>
          <a:prstGeom prst="rect">
            <a:avLst/>
          </a:prstGeom>
        </p:spPr>
      </p:pic>
    </p:spTree>
    <p:extLst>
      <p:ext uri="{BB962C8B-B14F-4D97-AF65-F5344CB8AC3E}">
        <p14:creationId xmlns:p14="http://schemas.microsoft.com/office/powerpoint/2010/main" val="964937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EADB-7BA9-9F47-989D-DAE43C95E839}"/>
              </a:ext>
            </a:extLst>
          </p:cNvPr>
          <p:cNvSpPr>
            <a:spLocks noGrp="1"/>
          </p:cNvSpPr>
          <p:nvPr>
            <p:ph type="title"/>
          </p:nvPr>
        </p:nvSpPr>
        <p:spPr>
          <a:xfrm>
            <a:off x="304799" y="268225"/>
            <a:ext cx="10720251" cy="6027740"/>
          </a:xfrm>
        </p:spPr>
        <p:txBody>
          <a:bodyPr/>
          <a:lstStyle/>
          <a:p>
            <a:r>
              <a:rPr lang="en-US" sz="5867" dirty="0">
                <a:solidFill>
                  <a:schemeClr val="accent3"/>
                </a:solidFill>
                <a:latin typeface="IBM Plex Sans" charset="0"/>
              </a:rPr>
              <a:t>Go </a:t>
            </a:r>
            <a:r>
              <a:rPr lang="en-US" sz="5867" dirty="0">
                <a:solidFill>
                  <a:schemeClr val="bg1"/>
                </a:solidFill>
                <a:latin typeface="IBM Plex Sans" charset="0"/>
              </a:rPr>
              <a:t>language</a:t>
            </a:r>
            <a:r>
              <a:rPr lang="en-US" sz="5867" dirty="0">
                <a:solidFill>
                  <a:schemeClr val="accent3"/>
                </a:solidFill>
                <a:latin typeface="IBM Plex Sans" charset="0"/>
              </a:rPr>
              <a:t> </a:t>
            </a:r>
            <a:r>
              <a:rPr lang="en-US" sz="5867" dirty="0">
                <a:solidFill>
                  <a:schemeClr val="bg1"/>
                </a:solidFill>
                <a:latin typeface="IBM Plex Sans" charset="0"/>
              </a:rPr>
              <a:t>is</a:t>
            </a:r>
            <a:r>
              <a:rPr lang="en-US" sz="5867" dirty="0">
                <a:solidFill>
                  <a:schemeClr val="accent3"/>
                </a:solidFill>
                <a:latin typeface="IBM Plex Sans" charset="0"/>
              </a:rPr>
              <a:t> ported and optimized </a:t>
            </a:r>
            <a:br>
              <a:rPr lang="en-US" sz="5867" dirty="0">
                <a:solidFill>
                  <a:schemeClr val="accent3"/>
                </a:solidFill>
                <a:latin typeface="IBM Plex Sans" charset="0"/>
              </a:rPr>
            </a:br>
            <a:br>
              <a:rPr lang="en-US" sz="5867" dirty="0">
                <a:solidFill>
                  <a:schemeClr val="accent3"/>
                </a:solidFill>
                <a:latin typeface="IBM Plex Sans" charset="0"/>
              </a:rPr>
            </a:br>
            <a:r>
              <a:rPr lang="en-US" sz="5867" dirty="0">
                <a:solidFill>
                  <a:schemeClr val="bg1"/>
                </a:solidFill>
                <a:latin typeface="IBM Plex Sans" charset="0"/>
              </a:rPr>
              <a:t>for </a:t>
            </a:r>
            <a:r>
              <a:rPr lang="en-US" sz="5867" dirty="0" err="1">
                <a:solidFill>
                  <a:schemeClr val="bg1"/>
                </a:solidFill>
                <a:latin typeface="IBM Plex Sans" charset="0"/>
              </a:rPr>
              <a:t>LinuxONE</a:t>
            </a:r>
            <a:r>
              <a:rPr lang="en-US" sz="5867" dirty="0">
                <a:solidFill>
                  <a:schemeClr val="bg1"/>
                </a:solidFill>
                <a:latin typeface="IBM Plex Sans" charset="0"/>
              </a:rPr>
              <a:t> to make these</a:t>
            </a:r>
            <a:br>
              <a:rPr lang="en-US" sz="5867" dirty="0">
                <a:solidFill>
                  <a:schemeClr val="bg1"/>
                </a:solidFill>
                <a:latin typeface="IBM Plex Sans" charset="0"/>
              </a:rPr>
            </a:br>
            <a:br>
              <a:rPr lang="en-US" sz="5867" dirty="0">
                <a:solidFill>
                  <a:schemeClr val="bg1"/>
                </a:solidFill>
                <a:latin typeface="IBM Plex Sans" charset="0"/>
              </a:rPr>
            </a:br>
            <a:r>
              <a:rPr lang="en-US" sz="5867" dirty="0">
                <a:solidFill>
                  <a:schemeClr val="bg1"/>
                </a:solidFill>
                <a:latin typeface="IBM Plex Sans" charset="0"/>
              </a:rPr>
              <a:t>       </a:t>
            </a:r>
            <a:r>
              <a:rPr lang="en-US" sz="5867" dirty="0">
                <a:solidFill>
                  <a:schemeClr val="accent3"/>
                </a:solidFill>
                <a:latin typeface="IBM Plex Sans" charset="0"/>
              </a:rPr>
              <a:t>hardware solutions </a:t>
            </a:r>
            <a:r>
              <a:rPr lang="en-US" sz="5867" dirty="0">
                <a:solidFill>
                  <a:schemeClr val="bg1"/>
                </a:solidFill>
                <a:latin typeface="IBM Plex Sans" charset="0"/>
              </a:rPr>
              <a:t>available for</a:t>
            </a:r>
            <a:r>
              <a:rPr lang="en-US" sz="5867" dirty="0">
                <a:solidFill>
                  <a:schemeClr val="accent3"/>
                </a:solidFill>
                <a:latin typeface="IBM Plex Sans" charset="0"/>
              </a:rPr>
              <a:t> Hyperledger Fabric</a:t>
            </a:r>
            <a:br>
              <a:rPr lang="en-US" sz="5867" dirty="0">
                <a:solidFill>
                  <a:schemeClr val="accent3"/>
                </a:solidFill>
                <a:latin typeface="IBM Plex Sans" charset="0"/>
              </a:rPr>
            </a:br>
            <a:endParaRPr lang="en-US" sz="5867" dirty="0">
              <a:solidFill>
                <a:schemeClr val="accent3"/>
              </a:solidFill>
              <a:latin typeface="IBM Plex Sans" charset="0"/>
            </a:endParaRPr>
          </a:p>
        </p:txBody>
      </p:sp>
      <p:sp>
        <p:nvSpPr>
          <p:cNvPr id="3" name="Slide Number Placeholder 2">
            <a:extLst>
              <a:ext uri="{FF2B5EF4-FFF2-40B4-BE49-F238E27FC236}">
                <a16:creationId xmlns:a16="http://schemas.microsoft.com/office/drawing/2014/main" id="{DA92E01E-6BE9-AB4F-AABD-B13C6BD6423E}"/>
              </a:ext>
            </a:extLst>
          </p:cNvPr>
          <p:cNvSpPr>
            <a:spLocks noGrp="1"/>
          </p:cNvSpPr>
          <p:nvPr>
            <p:ph type="sldNum" sz="quarter" idx="10"/>
          </p:nvPr>
        </p:nvSpPr>
        <p:spPr/>
        <p:txBody>
          <a:bodyPr/>
          <a:lstStyle/>
          <a:p>
            <a:fld id="{3FD999D4-B456-9943-89B7-30D56181CE18}" type="slidenum">
              <a:rPr lang="en-US" smtClean="0"/>
              <a:t>18</a:t>
            </a:fld>
            <a:endParaRPr lang="en-US"/>
          </a:p>
        </p:txBody>
      </p:sp>
    </p:spTree>
    <p:extLst>
      <p:ext uri="{BB962C8B-B14F-4D97-AF65-F5344CB8AC3E}">
        <p14:creationId xmlns:p14="http://schemas.microsoft.com/office/powerpoint/2010/main" val="3445871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B4EF8D-50AC-DC40-88E1-0A88C0ADD8A3}"/>
              </a:ext>
            </a:extLst>
          </p:cNvPr>
          <p:cNvSpPr>
            <a:spLocks noGrp="1"/>
          </p:cNvSpPr>
          <p:nvPr>
            <p:ph sz="quarter" idx="15"/>
          </p:nvPr>
        </p:nvSpPr>
        <p:spPr/>
        <p:txBody>
          <a:bodyPr/>
          <a:lstStyle/>
          <a:p>
            <a:r>
              <a:rPr lang="en-US" dirty="0"/>
              <a:t>Compliance / Legal</a:t>
            </a:r>
          </a:p>
        </p:txBody>
      </p:sp>
      <p:sp>
        <p:nvSpPr>
          <p:cNvPr id="3" name="Content Placeholder 2">
            <a:extLst>
              <a:ext uri="{FF2B5EF4-FFF2-40B4-BE49-F238E27FC236}">
                <a16:creationId xmlns:a16="http://schemas.microsoft.com/office/drawing/2014/main" id="{9C5C7B38-53E9-E842-ABDD-434F93834063}"/>
              </a:ext>
            </a:extLst>
          </p:cNvPr>
          <p:cNvSpPr>
            <a:spLocks noGrp="1"/>
          </p:cNvSpPr>
          <p:nvPr>
            <p:ph sz="quarter" idx="16"/>
          </p:nvPr>
        </p:nvSpPr>
        <p:spPr/>
        <p:txBody>
          <a:bodyPr/>
          <a:lstStyle/>
          <a:p>
            <a:r>
              <a:rPr lang="en-US" dirty="0"/>
              <a:t>MSP/ Identity</a:t>
            </a:r>
          </a:p>
        </p:txBody>
      </p:sp>
      <p:sp>
        <p:nvSpPr>
          <p:cNvPr id="4" name="Content Placeholder 3">
            <a:extLst>
              <a:ext uri="{FF2B5EF4-FFF2-40B4-BE49-F238E27FC236}">
                <a16:creationId xmlns:a16="http://schemas.microsoft.com/office/drawing/2014/main" id="{8AF09EAC-06FA-5C42-89C8-08E919BC377E}"/>
              </a:ext>
            </a:extLst>
          </p:cNvPr>
          <p:cNvSpPr>
            <a:spLocks noGrp="1"/>
          </p:cNvSpPr>
          <p:nvPr>
            <p:ph sz="quarter" idx="17"/>
          </p:nvPr>
        </p:nvSpPr>
        <p:spPr/>
        <p:txBody>
          <a:bodyPr/>
          <a:lstStyle/>
          <a:p>
            <a:r>
              <a:rPr lang="en-US" dirty="0"/>
              <a:t>Private Data</a:t>
            </a:r>
          </a:p>
        </p:txBody>
      </p:sp>
      <p:sp>
        <p:nvSpPr>
          <p:cNvPr id="5" name="Content Placeholder 4">
            <a:extLst>
              <a:ext uri="{FF2B5EF4-FFF2-40B4-BE49-F238E27FC236}">
                <a16:creationId xmlns:a16="http://schemas.microsoft.com/office/drawing/2014/main" id="{2AD4255C-DA54-8B4E-8310-2494429CA931}"/>
              </a:ext>
            </a:extLst>
          </p:cNvPr>
          <p:cNvSpPr>
            <a:spLocks noGrp="1"/>
          </p:cNvSpPr>
          <p:nvPr>
            <p:ph sz="quarter" idx="18"/>
          </p:nvPr>
        </p:nvSpPr>
        <p:spPr/>
        <p:txBody>
          <a:bodyPr/>
          <a:lstStyle/>
          <a:p>
            <a:r>
              <a:rPr lang="en-US" dirty="0"/>
              <a:t>Channels</a:t>
            </a:r>
          </a:p>
        </p:txBody>
      </p:sp>
      <p:sp>
        <p:nvSpPr>
          <p:cNvPr id="6" name="Slide Number Placeholder 5">
            <a:extLst>
              <a:ext uri="{FF2B5EF4-FFF2-40B4-BE49-F238E27FC236}">
                <a16:creationId xmlns:a16="http://schemas.microsoft.com/office/drawing/2014/main" id="{ABADF705-E6FE-CD4A-9AA6-C1EB8AA67CA7}"/>
              </a:ext>
            </a:extLst>
          </p:cNvPr>
          <p:cNvSpPr>
            <a:spLocks noGrp="1"/>
          </p:cNvSpPr>
          <p:nvPr>
            <p:ph type="sldNum" sz="quarter" idx="10"/>
          </p:nvPr>
        </p:nvSpPr>
        <p:spPr/>
        <p:txBody>
          <a:bodyPr/>
          <a:lstStyle/>
          <a:p>
            <a:fld id="{D0BE6F14-FF48-0F4F-A8AA-2E3F25371E4A}" type="slidenum">
              <a:rPr lang="en-US" smtClean="0"/>
              <a:pPr/>
              <a:t>19</a:t>
            </a:fld>
            <a:endParaRPr lang="en-US" dirty="0"/>
          </a:p>
        </p:txBody>
      </p:sp>
      <p:sp>
        <p:nvSpPr>
          <p:cNvPr id="8" name="Title 7">
            <a:extLst>
              <a:ext uri="{FF2B5EF4-FFF2-40B4-BE49-F238E27FC236}">
                <a16:creationId xmlns:a16="http://schemas.microsoft.com/office/drawing/2014/main" id="{EF822E62-E14D-AD42-8E92-FF1183D42D5C}"/>
              </a:ext>
            </a:extLst>
          </p:cNvPr>
          <p:cNvSpPr>
            <a:spLocks noGrp="1"/>
          </p:cNvSpPr>
          <p:nvPr>
            <p:ph type="title"/>
          </p:nvPr>
        </p:nvSpPr>
        <p:spPr/>
        <p:txBody>
          <a:bodyPr/>
          <a:lstStyle/>
          <a:p>
            <a:r>
              <a:rPr lang="en-US" dirty="0"/>
              <a:t>Privacy</a:t>
            </a:r>
            <a:br>
              <a:rPr lang="en-US" dirty="0"/>
            </a:br>
            <a:endParaRPr lang="en-US" dirty="0"/>
          </a:p>
        </p:txBody>
      </p:sp>
    </p:spTree>
    <p:extLst>
      <p:ext uri="{BB962C8B-B14F-4D97-AF65-F5344CB8AC3E}">
        <p14:creationId xmlns:p14="http://schemas.microsoft.com/office/powerpoint/2010/main" val="2524654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6364" y="807870"/>
            <a:ext cx="7739271" cy="7342811"/>
          </a:xfrm>
        </p:spPr>
        <p:txBody>
          <a:bodyPr anchor="ctr" anchorCtr="0"/>
          <a:lstStyle/>
          <a:p>
            <a:r>
              <a:rPr lang="en-US" sz="5867" dirty="0">
                <a:solidFill>
                  <a:schemeClr val="accent3"/>
                </a:solidFill>
                <a:latin typeface="IBM Plex Sans" charset="0"/>
              </a:rPr>
              <a:t>              Hyperledger Fabric </a:t>
            </a:r>
            <a:r>
              <a:rPr lang="en-US" sz="6000" dirty="0"/>
              <a:t>discussion about </a:t>
            </a:r>
            <a:r>
              <a:rPr lang="en-US" sz="6000" dirty="0">
                <a:solidFill>
                  <a:schemeClr val="accent3"/>
                </a:solidFill>
                <a:latin typeface="IBM Plex Sans" charset="0"/>
              </a:rPr>
              <a:t>Trust</a:t>
            </a:r>
            <a:br>
              <a:rPr lang="en-US" sz="6000" dirty="0">
                <a:solidFill>
                  <a:schemeClr val="accent3"/>
                </a:solidFill>
                <a:latin typeface="IBM Plex Sans" charset="0"/>
              </a:rPr>
            </a:br>
            <a:br>
              <a:rPr lang="en-US" sz="6000" dirty="0"/>
            </a:br>
            <a:r>
              <a:rPr lang="en-US" sz="6000" dirty="0"/>
              <a:t> </a:t>
            </a:r>
            <a:r>
              <a:rPr lang="en-US" sz="6000" dirty="0">
                <a:solidFill>
                  <a:schemeClr val="accent3"/>
                </a:solidFill>
                <a:latin typeface="IBM Plex Sans" charset="0"/>
              </a:rPr>
              <a:t>        Security</a:t>
            </a:r>
            <a:r>
              <a:rPr lang="en-US" sz="6000" dirty="0"/>
              <a:t> and  </a:t>
            </a:r>
            <a:br>
              <a:rPr lang="en-US" sz="6000" dirty="0"/>
            </a:br>
            <a:r>
              <a:rPr lang="en-US" sz="6000" dirty="0"/>
              <a:t> </a:t>
            </a:r>
            <a:r>
              <a:rPr lang="en-US" sz="5867" dirty="0">
                <a:solidFill>
                  <a:schemeClr val="accent3"/>
                </a:solidFill>
                <a:latin typeface="IBM Plex Sans" charset="0"/>
              </a:rPr>
              <a:t>Privacy</a:t>
            </a:r>
            <a:br>
              <a:rPr lang="en-US" sz="5867" dirty="0">
                <a:solidFill>
                  <a:schemeClr val="accent3"/>
                </a:solidFill>
                <a:latin typeface="IBM Plex Sans" charset="0"/>
              </a:rPr>
            </a:br>
            <a:br>
              <a:rPr lang="en-US" sz="6000" dirty="0"/>
            </a:br>
            <a:endParaRPr lang="en-US" sz="5867" dirty="0">
              <a:solidFill>
                <a:schemeClr val="accent3"/>
              </a:solidFill>
              <a:latin typeface="IBM Plex Sans" charset="0"/>
              <a:ea typeface="IBM Plex Sans" charset="0"/>
              <a:cs typeface="IBM Plex Sans" charset="0"/>
            </a:endParaRPr>
          </a:p>
        </p:txBody>
      </p:sp>
      <p:sp>
        <p:nvSpPr>
          <p:cNvPr id="4" name="Slide Number Placeholder 3"/>
          <p:cNvSpPr>
            <a:spLocks noGrp="1"/>
          </p:cNvSpPr>
          <p:nvPr>
            <p:ph type="sldNum" sz="quarter" idx="10"/>
          </p:nvPr>
        </p:nvSpPr>
        <p:spPr/>
        <p:txBody>
          <a:bodyPr/>
          <a:lstStyle/>
          <a:p>
            <a:fld id="{D0BE6F14-FF48-0F4F-A8AA-2E3F25371E4A}" type="slidenum">
              <a:rPr lang="en-US" smtClean="0"/>
              <a:pPr/>
              <a:t>2</a:t>
            </a:fld>
            <a:endParaRPr lang="en-US"/>
          </a:p>
        </p:txBody>
      </p:sp>
    </p:spTree>
    <p:extLst>
      <p:ext uri="{BB962C8B-B14F-4D97-AF65-F5344CB8AC3E}">
        <p14:creationId xmlns:p14="http://schemas.microsoft.com/office/powerpoint/2010/main" val="1256707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82879C-663C-6E4A-8158-8C5748DC27DC}"/>
              </a:ext>
            </a:extLst>
          </p:cNvPr>
          <p:cNvSpPr>
            <a:spLocks noGrp="1"/>
          </p:cNvSpPr>
          <p:nvPr>
            <p:ph sz="quarter" idx="17"/>
          </p:nvPr>
        </p:nvSpPr>
        <p:spPr/>
        <p:txBody>
          <a:bodyPr/>
          <a:lstStyle/>
          <a:p>
            <a:r>
              <a:rPr lang="en-US" b="1" dirty="0">
                <a:solidFill>
                  <a:schemeClr val="bg1"/>
                </a:solidFill>
              </a:rPr>
              <a:t>Private Data Collections</a:t>
            </a:r>
          </a:p>
          <a:p>
            <a:r>
              <a:rPr lang="en-US" b="1" u="sng" dirty="0" err="1">
                <a:solidFill>
                  <a:schemeClr val="bg1"/>
                </a:solidFill>
              </a:rPr>
              <a:t>SideDB</a:t>
            </a:r>
            <a:endParaRPr lang="en-US" b="1" u="sng" dirty="0">
              <a:solidFill>
                <a:schemeClr val="bg1"/>
              </a:solidFill>
            </a:endParaRPr>
          </a:p>
          <a:p>
            <a:r>
              <a:rPr lang="en-US" b="1" dirty="0">
                <a:solidFill>
                  <a:schemeClr val="bg1"/>
                </a:solidFill>
              </a:rPr>
              <a:t>A </a:t>
            </a:r>
            <a:r>
              <a:rPr lang="en-US" b="1" u="sng" dirty="0">
                <a:solidFill>
                  <a:schemeClr val="bg1"/>
                </a:solidFill>
              </a:rPr>
              <a:t>hash</a:t>
            </a:r>
            <a:r>
              <a:rPr lang="en-US" b="1" dirty="0">
                <a:solidFill>
                  <a:schemeClr val="bg1"/>
                </a:solidFill>
              </a:rPr>
              <a:t> of that data, </a:t>
            </a:r>
            <a:r>
              <a:rPr lang="en-US" dirty="0"/>
              <a:t>which is endorsed, ordered, </a:t>
            </a:r>
            <a:r>
              <a:rPr lang="en-US" b="1" dirty="0">
                <a:solidFill>
                  <a:schemeClr val="bg1"/>
                </a:solidFill>
              </a:rPr>
              <a:t>and written to the ledgers of every peer on the channel. </a:t>
            </a:r>
            <a:endParaRPr lang="en-US" dirty="0">
              <a:solidFill>
                <a:schemeClr val="bg1"/>
              </a:solidFill>
            </a:endParaRPr>
          </a:p>
        </p:txBody>
      </p:sp>
      <p:sp>
        <p:nvSpPr>
          <p:cNvPr id="3" name="Content Placeholder 2">
            <a:extLst>
              <a:ext uri="{FF2B5EF4-FFF2-40B4-BE49-F238E27FC236}">
                <a16:creationId xmlns:a16="http://schemas.microsoft.com/office/drawing/2014/main" id="{5805C008-7051-FE4A-A1D7-144883FEEDF9}"/>
              </a:ext>
            </a:extLst>
          </p:cNvPr>
          <p:cNvSpPr>
            <a:spLocks noGrp="1"/>
          </p:cNvSpPr>
          <p:nvPr>
            <p:ph sz="quarter" idx="18"/>
          </p:nvPr>
        </p:nvSpPr>
        <p:spPr/>
        <p:txBody>
          <a:bodyPr/>
          <a:lstStyle/>
          <a:p>
            <a:r>
              <a:rPr lang="en-US" dirty="0"/>
              <a:t>portion of the data private</a:t>
            </a:r>
            <a:endParaRPr lang="en-US" kern="0" dirty="0">
              <a:solidFill>
                <a:schemeClr val="accent1"/>
              </a:solidFill>
              <a:latin typeface="Arial"/>
              <a:cs typeface="Arial"/>
              <a:sym typeface="Arial"/>
            </a:endParaRPr>
          </a:p>
          <a:p>
            <a:endParaRPr lang="en-US" dirty="0"/>
          </a:p>
        </p:txBody>
      </p:sp>
      <p:sp>
        <p:nvSpPr>
          <p:cNvPr id="4" name="Slide Number Placeholder 3">
            <a:extLst>
              <a:ext uri="{FF2B5EF4-FFF2-40B4-BE49-F238E27FC236}">
                <a16:creationId xmlns:a16="http://schemas.microsoft.com/office/drawing/2014/main" id="{0272BF9D-3548-F64C-8666-FD23064F6795}"/>
              </a:ext>
            </a:extLst>
          </p:cNvPr>
          <p:cNvSpPr>
            <a:spLocks noGrp="1"/>
          </p:cNvSpPr>
          <p:nvPr>
            <p:ph type="sldNum" sz="quarter" idx="10"/>
          </p:nvPr>
        </p:nvSpPr>
        <p:spPr/>
        <p:txBody>
          <a:bodyPr/>
          <a:lstStyle/>
          <a:p>
            <a:fld id="{D0BE6F14-FF48-0F4F-A8AA-2E3F25371E4A}" type="slidenum">
              <a:rPr lang="en-US" smtClean="0"/>
              <a:pPr/>
              <a:t>20</a:t>
            </a:fld>
            <a:endParaRPr lang="en-US" dirty="0"/>
          </a:p>
        </p:txBody>
      </p:sp>
      <p:sp>
        <p:nvSpPr>
          <p:cNvPr id="5" name="Footer Placeholder 4">
            <a:extLst>
              <a:ext uri="{FF2B5EF4-FFF2-40B4-BE49-F238E27FC236}">
                <a16:creationId xmlns:a16="http://schemas.microsoft.com/office/drawing/2014/main" id="{457C9C32-DDB0-0E46-AF04-22CFEE1C3DD4}"/>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6" name="Content Placeholder 5">
            <a:extLst>
              <a:ext uri="{FF2B5EF4-FFF2-40B4-BE49-F238E27FC236}">
                <a16:creationId xmlns:a16="http://schemas.microsoft.com/office/drawing/2014/main" id="{6147C28C-19B8-8447-8A56-AA7D22BB8F1D}"/>
              </a:ext>
            </a:extLst>
          </p:cNvPr>
          <p:cNvSpPr>
            <a:spLocks noGrp="1"/>
          </p:cNvSpPr>
          <p:nvPr>
            <p:ph sz="quarter" idx="15"/>
          </p:nvPr>
        </p:nvSpPr>
        <p:spPr>
          <a:xfrm>
            <a:off x="6095997" y="0"/>
            <a:ext cx="6096003" cy="3429000"/>
          </a:xfrm>
        </p:spPr>
        <p:txBody>
          <a:bodyPr/>
          <a:lstStyle/>
          <a:p>
            <a:r>
              <a:rPr lang="en-US" dirty="0"/>
              <a:t>Channels?</a:t>
            </a:r>
            <a:endParaRPr lang="en-US" kern="0" dirty="0">
              <a:solidFill>
                <a:schemeClr val="accent1"/>
              </a:solidFill>
              <a:latin typeface="Arial"/>
              <a:cs typeface="Arial"/>
              <a:sym typeface="Arial"/>
            </a:endParaRPr>
          </a:p>
          <a:p>
            <a:r>
              <a:rPr lang="en-US" dirty="0"/>
              <a:t>administrative overhead</a:t>
            </a:r>
            <a:endParaRPr lang="en-US" dirty="0">
              <a:solidFill>
                <a:schemeClr val="accent1"/>
              </a:solidFill>
            </a:endParaRPr>
          </a:p>
          <a:p>
            <a:endParaRPr lang="en-US" dirty="0"/>
          </a:p>
        </p:txBody>
      </p:sp>
      <p:sp>
        <p:nvSpPr>
          <p:cNvPr id="8" name="Title 7">
            <a:extLst>
              <a:ext uri="{FF2B5EF4-FFF2-40B4-BE49-F238E27FC236}">
                <a16:creationId xmlns:a16="http://schemas.microsoft.com/office/drawing/2014/main" id="{8242124E-C8AA-B44E-A69D-570AF51063D6}"/>
              </a:ext>
            </a:extLst>
          </p:cNvPr>
          <p:cNvSpPr>
            <a:spLocks noGrp="1"/>
          </p:cNvSpPr>
          <p:nvPr>
            <p:ph type="title"/>
          </p:nvPr>
        </p:nvSpPr>
        <p:spPr/>
        <p:txBody>
          <a:bodyPr/>
          <a:lstStyle/>
          <a:p>
            <a:r>
              <a:rPr lang="en-US" sz="3733" dirty="0"/>
              <a:t>Private Data</a:t>
            </a:r>
          </a:p>
        </p:txBody>
      </p:sp>
    </p:spTree>
    <p:extLst>
      <p:ext uri="{BB962C8B-B14F-4D97-AF65-F5344CB8AC3E}">
        <p14:creationId xmlns:p14="http://schemas.microsoft.com/office/powerpoint/2010/main" val="1905526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p:txBody>
          <a:bodyPr/>
          <a:lstStyle/>
          <a:p>
            <a:r>
              <a:rPr lang="en-US" b="1" dirty="0"/>
              <a:t>private data collection</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21</a:t>
            </a:fld>
            <a:endParaRPr lang="en-US"/>
          </a:p>
        </p:txBody>
      </p:sp>
      <p:pic>
        <p:nvPicPr>
          <p:cNvPr id="5" name="Picture 4">
            <a:extLst>
              <a:ext uri="{FF2B5EF4-FFF2-40B4-BE49-F238E27FC236}">
                <a16:creationId xmlns:a16="http://schemas.microsoft.com/office/drawing/2014/main" id="{65D06C5C-2A32-514D-84AE-1323792BF139}"/>
              </a:ext>
            </a:extLst>
          </p:cNvPr>
          <p:cNvPicPr>
            <a:picLocks noChangeAspect="1"/>
          </p:cNvPicPr>
          <p:nvPr/>
        </p:nvPicPr>
        <p:blipFill>
          <a:blip r:embed="rId3"/>
          <a:stretch>
            <a:fillRect/>
          </a:stretch>
        </p:blipFill>
        <p:spPr>
          <a:xfrm>
            <a:off x="1419726" y="1046062"/>
            <a:ext cx="9906000" cy="5572125"/>
          </a:xfrm>
          <a:prstGeom prst="rect">
            <a:avLst/>
          </a:prstGeom>
        </p:spPr>
      </p:pic>
    </p:spTree>
    <p:extLst>
      <p:ext uri="{BB962C8B-B14F-4D97-AF65-F5344CB8AC3E}">
        <p14:creationId xmlns:p14="http://schemas.microsoft.com/office/powerpoint/2010/main" val="1857072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p:txBody>
          <a:bodyPr/>
          <a:lstStyle/>
          <a:p>
            <a:r>
              <a:rPr lang="en-US" b="1" dirty="0"/>
              <a:t>3 steps</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22</a:t>
            </a:fld>
            <a:endParaRPr lang="en-US"/>
          </a:p>
        </p:txBody>
      </p:sp>
      <p:pic>
        <p:nvPicPr>
          <p:cNvPr id="6" name="Picture 5">
            <a:extLst>
              <a:ext uri="{FF2B5EF4-FFF2-40B4-BE49-F238E27FC236}">
                <a16:creationId xmlns:a16="http://schemas.microsoft.com/office/drawing/2014/main" id="{8337BB01-BCAE-DD4A-8EEF-050D88F11BA1}"/>
              </a:ext>
            </a:extLst>
          </p:cNvPr>
          <p:cNvPicPr>
            <a:picLocks noChangeAspect="1"/>
          </p:cNvPicPr>
          <p:nvPr/>
        </p:nvPicPr>
        <p:blipFill>
          <a:blip r:embed="rId3"/>
          <a:stretch>
            <a:fillRect/>
          </a:stretch>
        </p:blipFill>
        <p:spPr>
          <a:xfrm>
            <a:off x="1752599" y="776223"/>
            <a:ext cx="9546771" cy="5527941"/>
          </a:xfrm>
          <a:prstGeom prst="rect">
            <a:avLst/>
          </a:prstGeom>
        </p:spPr>
      </p:pic>
    </p:spTree>
    <p:extLst>
      <p:ext uri="{BB962C8B-B14F-4D97-AF65-F5344CB8AC3E}">
        <p14:creationId xmlns:p14="http://schemas.microsoft.com/office/powerpoint/2010/main" val="2862583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23</a:t>
            </a:fld>
            <a:endParaRPr lang="en-US"/>
          </a:p>
        </p:txBody>
      </p:sp>
      <p:pic>
        <p:nvPicPr>
          <p:cNvPr id="5" name="Picture 4">
            <a:extLst>
              <a:ext uri="{FF2B5EF4-FFF2-40B4-BE49-F238E27FC236}">
                <a16:creationId xmlns:a16="http://schemas.microsoft.com/office/drawing/2014/main" id="{25D1107D-40C3-8B49-8E36-4DE7552EBF5B}"/>
              </a:ext>
            </a:extLst>
          </p:cNvPr>
          <p:cNvPicPr>
            <a:picLocks noChangeAspect="1"/>
          </p:cNvPicPr>
          <p:nvPr/>
        </p:nvPicPr>
        <p:blipFill>
          <a:blip r:embed="rId3"/>
          <a:stretch>
            <a:fillRect/>
          </a:stretch>
        </p:blipFill>
        <p:spPr>
          <a:xfrm>
            <a:off x="1279434" y="2071189"/>
            <a:ext cx="10111081" cy="3310708"/>
          </a:xfrm>
          <a:prstGeom prst="rect">
            <a:avLst/>
          </a:prstGeom>
        </p:spPr>
      </p:pic>
    </p:spTree>
    <p:extLst>
      <p:ext uri="{BB962C8B-B14F-4D97-AF65-F5344CB8AC3E}">
        <p14:creationId xmlns:p14="http://schemas.microsoft.com/office/powerpoint/2010/main" val="916888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24</a:t>
            </a:fld>
            <a:endParaRPr lang="en-US"/>
          </a:p>
        </p:txBody>
      </p:sp>
      <p:pic>
        <p:nvPicPr>
          <p:cNvPr id="5" name="Picture 4">
            <a:extLst>
              <a:ext uri="{FF2B5EF4-FFF2-40B4-BE49-F238E27FC236}">
                <a16:creationId xmlns:a16="http://schemas.microsoft.com/office/drawing/2014/main" id="{25D1107D-40C3-8B49-8E36-4DE7552EBF5B}"/>
              </a:ext>
            </a:extLst>
          </p:cNvPr>
          <p:cNvPicPr>
            <a:picLocks noChangeAspect="1"/>
          </p:cNvPicPr>
          <p:nvPr/>
        </p:nvPicPr>
        <p:blipFill>
          <a:blip r:embed="rId3"/>
          <a:stretch>
            <a:fillRect/>
          </a:stretch>
        </p:blipFill>
        <p:spPr>
          <a:xfrm>
            <a:off x="1279434" y="2071189"/>
            <a:ext cx="10111081" cy="3310708"/>
          </a:xfrm>
          <a:prstGeom prst="rect">
            <a:avLst/>
          </a:prstGeom>
        </p:spPr>
      </p:pic>
    </p:spTree>
    <p:extLst>
      <p:ext uri="{BB962C8B-B14F-4D97-AF65-F5344CB8AC3E}">
        <p14:creationId xmlns:p14="http://schemas.microsoft.com/office/powerpoint/2010/main" val="2225997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25</a:t>
            </a:fld>
            <a:endParaRPr lang="en-US"/>
          </a:p>
        </p:txBody>
      </p:sp>
      <p:pic>
        <p:nvPicPr>
          <p:cNvPr id="6" name="Picture 5">
            <a:extLst>
              <a:ext uri="{FF2B5EF4-FFF2-40B4-BE49-F238E27FC236}">
                <a16:creationId xmlns:a16="http://schemas.microsoft.com/office/drawing/2014/main" id="{8EF8A4BF-77C2-844F-8872-1F0F009F7D80}"/>
              </a:ext>
            </a:extLst>
          </p:cNvPr>
          <p:cNvPicPr>
            <a:picLocks noChangeAspect="1"/>
          </p:cNvPicPr>
          <p:nvPr/>
        </p:nvPicPr>
        <p:blipFill>
          <a:blip r:embed="rId3"/>
          <a:stretch>
            <a:fillRect/>
          </a:stretch>
        </p:blipFill>
        <p:spPr>
          <a:xfrm>
            <a:off x="1650274" y="1213084"/>
            <a:ext cx="9364980" cy="5628693"/>
          </a:xfrm>
          <a:prstGeom prst="rect">
            <a:avLst/>
          </a:prstGeom>
        </p:spPr>
      </p:pic>
    </p:spTree>
    <p:extLst>
      <p:ext uri="{BB962C8B-B14F-4D97-AF65-F5344CB8AC3E}">
        <p14:creationId xmlns:p14="http://schemas.microsoft.com/office/powerpoint/2010/main" val="946534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26</a:t>
            </a:fld>
            <a:endParaRPr lang="en-US"/>
          </a:p>
        </p:txBody>
      </p:sp>
      <p:pic>
        <p:nvPicPr>
          <p:cNvPr id="5" name="Picture 4">
            <a:extLst>
              <a:ext uri="{FF2B5EF4-FFF2-40B4-BE49-F238E27FC236}">
                <a16:creationId xmlns:a16="http://schemas.microsoft.com/office/drawing/2014/main" id="{64A76FFB-9A5F-634E-A6D4-EFBC8D359699}"/>
              </a:ext>
            </a:extLst>
          </p:cNvPr>
          <p:cNvPicPr>
            <a:picLocks noChangeAspect="1"/>
          </p:cNvPicPr>
          <p:nvPr/>
        </p:nvPicPr>
        <p:blipFill>
          <a:blip r:embed="rId3"/>
          <a:stretch>
            <a:fillRect/>
          </a:stretch>
        </p:blipFill>
        <p:spPr>
          <a:xfrm>
            <a:off x="2374900" y="1219200"/>
            <a:ext cx="7442200" cy="4419600"/>
          </a:xfrm>
          <a:prstGeom prst="rect">
            <a:avLst/>
          </a:prstGeom>
        </p:spPr>
      </p:pic>
    </p:spTree>
    <p:extLst>
      <p:ext uri="{BB962C8B-B14F-4D97-AF65-F5344CB8AC3E}">
        <p14:creationId xmlns:p14="http://schemas.microsoft.com/office/powerpoint/2010/main" val="615812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27</a:t>
            </a:fld>
            <a:endParaRPr lang="en-US"/>
          </a:p>
        </p:txBody>
      </p:sp>
      <p:pic>
        <p:nvPicPr>
          <p:cNvPr id="5" name="Picture 4">
            <a:extLst>
              <a:ext uri="{FF2B5EF4-FFF2-40B4-BE49-F238E27FC236}">
                <a16:creationId xmlns:a16="http://schemas.microsoft.com/office/drawing/2014/main" id="{73B70C32-4008-8540-8664-7D50D1573EFD}"/>
              </a:ext>
            </a:extLst>
          </p:cNvPr>
          <p:cNvPicPr>
            <a:picLocks noChangeAspect="1"/>
          </p:cNvPicPr>
          <p:nvPr/>
        </p:nvPicPr>
        <p:blipFill>
          <a:blip r:embed="rId3"/>
          <a:stretch>
            <a:fillRect/>
          </a:stretch>
        </p:blipFill>
        <p:spPr>
          <a:xfrm>
            <a:off x="2343150" y="1206500"/>
            <a:ext cx="7505700" cy="4445000"/>
          </a:xfrm>
          <a:prstGeom prst="rect">
            <a:avLst/>
          </a:prstGeom>
        </p:spPr>
      </p:pic>
    </p:spTree>
    <p:extLst>
      <p:ext uri="{BB962C8B-B14F-4D97-AF65-F5344CB8AC3E}">
        <p14:creationId xmlns:p14="http://schemas.microsoft.com/office/powerpoint/2010/main" val="2766740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28</a:t>
            </a:fld>
            <a:endParaRPr lang="en-US"/>
          </a:p>
        </p:txBody>
      </p:sp>
      <p:pic>
        <p:nvPicPr>
          <p:cNvPr id="5" name="Picture 4">
            <a:extLst>
              <a:ext uri="{FF2B5EF4-FFF2-40B4-BE49-F238E27FC236}">
                <a16:creationId xmlns:a16="http://schemas.microsoft.com/office/drawing/2014/main" id="{8E47D6ED-2F0F-414A-9821-95960FA602FC}"/>
              </a:ext>
            </a:extLst>
          </p:cNvPr>
          <p:cNvPicPr>
            <a:picLocks noChangeAspect="1"/>
          </p:cNvPicPr>
          <p:nvPr/>
        </p:nvPicPr>
        <p:blipFill>
          <a:blip r:embed="rId3"/>
          <a:stretch>
            <a:fillRect/>
          </a:stretch>
        </p:blipFill>
        <p:spPr>
          <a:xfrm>
            <a:off x="2381250" y="1219200"/>
            <a:ext cx="7429500" cy="4419600"/>
          </a:xfrm>
          <a:prstGeom prst="rect">
            <a:avLst/>
          </a:prstGeom>
        </p:spPr>
      </p:pic>
    </p:spTree>
    <p:extLst>
      <p:ext uri="{BB962C8B-B14F-4D97-AF65-F5344CB8AC3E}">
        <p14:creationId xmlns:p14="http://schemas.microsoft.com/office/powerpoint/2010/main" val="4191846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29</a:t>
            </a:fld>
            <a:endParaRPr lang="en-US"/>
          </a:p>
        </p:txBody>
      </p:sp>
      <p:pic>
        <p:nvPicPr>
          <p:cNvPr id="6" name="Picture 5">
            <a:extLst>
              <a:ext uri="{FF2B5EF4-FFF2-40B4-BE49-F238E27FC236}">
                <a16:creationId xmlns:a16="http://schemas.microsoft.com/office/drawing/2014/main" id="{E5301E56-97F7-984B-A424-351F16149C1B}"/>
              </a:ext>
            </a:extLst>
          </p:cNvPr>
          <p:cNvPicPr>
            <a:picLocks noChangeAspect="1"/>
          </p:cNvPicPr>
          <p:nvPr/>
        </p:nvPicPr>
        <p:blipFill>
          <a:blip r:embed="rId3"/>
          <a:stretch>
            <a:fillRect/>
          </a:stretch>
        </p:blipFill>
        <p:spPr>
          <a:xfrm>
            <a:off x="2355850" y="1206500"/>
            <a:ext cx="7480300" cy="4445000"/>
          </a:xfrm>
          <a:prstGeom prst="rect">
            <a:avLst/>
          </a:prstGeom>
        </p:spPr>
      </p:pic>
    </p:spTree>
    <p:extLst>
      <p:ext uri="{BB962C8B-B14F-4D97-AF65-F5344CB8AC3E}">
        <p14:creationId xmlns:p14="http://schemas.microsoft.com/office/powerpoint/2010/main" val="3223321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507" y="2055421"/>
            <a:ext cx="9264991" cy="3720195"/>
          </a:xfrm>
        </p:spPr>
        <p:txBody>
          <a:bodyPr anchor="ctr" anchorCtr="0"/>
          <a:lstStyle/>
          <a:p>
            <a:r>
              <a:rPr lang="en-US" sz="4000" dirty="0">
                <a:solidFill>
                  <a:schemeClr val="accent3"/>
                </a:solidFill>
                <a:latin typeface="IBM Plex Sans" charset="0"/>
                <a:hlinkClick r:id="rId3"/>
              </a:rPr>
              <a:t>https://github.com/Grant-Steinfeld/hlf-private-data</a:t>
            </a:r>
            <a:br>
              <a:rPr lang="en-US" sz="4000" dirty="0">
                <a:solidFill>
                  <a:schemeClr val="accent3"/>
                </a:solidFill>
                <a:latin typeface="IBM Plex Sans" charset="0"/>
              </a:rPr>
            </a:br>
            <a:br>
              <a:rPr lang="en-US" sz="4000" dirty="0">
                <a:solidFill>
                  <a:schemeClr val="accent3"/>
                </a:solidFill>
                <a:latin typeface="IBM Plex Sans" charset="0"/>
              </a:rPr>
            </a:br>
            <a:br>
              <a:rPr lang="en-US" sz="4000" dirty="0">
                <a:solidFill>
                  <a:schemeClr val="accent3"/>
                </a:solidFill>
                <a:latin typeface="IBM Plex Sans" charset="0"/>
              </a:rPr>
            </a:br>
            <a:br>
              <a:rPr lang="en-US" sz="4000" dirty="0">
                <a:solidFill>
                  <a:schemeClr val="accent3"/>
                </a:solidFill>
                <a:latin typeface="IBM Plex Sans" charset="0"/>
              </a:rPr>
            </a:br>
            <a:br>
              <a:rPr lang="en-US" sz="4000" dirty="0">
                <a:solidFill>
                  <a:schemeClr val="accent3"/>
                </a:solidFill>
                <a:latin typeface="IBM Plex Sans" charset="0"/>
              </a:rPr>
            </a:br>
            <a:br>
              <a:rPr lang="en-US" sz="4000" dirty="0">
                <a:solidFill>
                  <a:schemeClr val="accent3"/>
                </a:solidFill>
                <a:latin typeface="IBM Plex Sans" charset="0"/>
              </a:rPr>
            </a:br>
            <a:r>
              <a:rPr lang="en-US" sz="4000" dirty="0">
                <a:solidFill>
                  <a:schemeClr val="accent3"/>
                </a:solidFill>
                <a:latin typeface="IBM Plex Sans" charset="0"/>
              </a:rPr>
              <a:t>                                   </a:t>
            </a:r>
            <a:r>
              <a:rPr lang="en-US" sz="4000" dirty="0">
                <a:solidFill>
                  <a:schemeClr val="accent3"/>
                </a:solidFill>
                <a:latin typeface="IBM Plex Sans" charset="0"/>
                <a:hlinkClick r:id="rId4"/>
              </a:rPr>
              <a:t>https://bit.ly/2xf0PvK</a:t>
            </a:r>
            <a:br>
              <a:rPr lang="en-US" sz="4000" dirty="0">
                <a:solidFill>
                  <a:schemeClr val="accent3"/>
                </a:solidFill>
                <a:latin typeface="IBM Plex Sans" charset="0"/>
              </a:rPr>
            </a:br>
            <a:br>
              <a:rPr lang="en-US" sz="5867" dirty="0">
                <a:solidFill>
                  <a:schemeClr val="accent3"/>
                </a:solidFill>
                <a:latin typeface="IBM Plex Sans" charset="0"/>
              </a:rPr>
            </a:br>
            <a:br>
              <a:rPr lang="en-US" sz="6000" dirty="0"/>
            </a:br>
            <a:endParaRPr lang="en-US" sz="5867" dirty="0">
              <a:solidFill>
                <a:schemeClr val="accent3"/>
              </a:solidFill>
              <a:latin typeface="IBM Plex Sans" charset="0"/>
              <a:ea typeface="IBM Plex Sans" charset="0"/>
              <a:cs typeface="IBM Plex Sans" charset="0"/>
            </a:endParaRPr>
          </a:p>
        </p:txBody>
      </p:sp>
      <p:sp>
        <p:nvSpPr>
          <p:cNvPr id="4" name="Slide Number Placeholder 3"/>
          <p:cNvSpPr>
            <a:spLocks noGrp="1"/>
          </p:cNvSpPr>
          <p:nvPr>
            <p:ph type="sldNum" sz="quarter" idx="10"/>
          </p:nvPr>
        </p:nvSpPr>
        <p:spPr/>
        <p:txBody>
          <a:bodyPr/>
          <a:lstStyle/>
          <a:p>
            <a:fld id="{D0BE6F14-FF48-0F4F-A8AA-2E3F25371E4A}" type="slidenum">
              <a:rPr lang="en-US" smtClean="0"/>
              <a:pPr/>
              <a:t>3</a:t>
            </a:fld>
            <a:endParaRPr lang="en-US"/>
          </a:p>
        </p:txBody>
      </p:sp>
      <p:pic>
        <p:nvPicPr>
          <p:cNvPr id="5" name="Picture 4">
            <a:extLst>
              <a:ext uri="{FF2B5EF4-FFF2-40B4-BE49-F238E27FC236}">
                <a16:creationId xmlns:a16="http://schemas.microsoft.com/office/drawing/2014/main" id="{9C73C574-C14F-D542-B3A3-9E5D0E355410}"/>
              </a:ext>
            </a:extLst>
          </p:cNvPr>
          <p:cNvPicPr>
            <a:picLocks noChangeAspect="1"/>
          </p:cNvPicPr>
          <p:nvPr/>
        </p:nvPicPr>
        <p:blipFill>
          <a:blip r:embed="rId5"/>
          <a:stretch>
            <a:fillRect/>
          </a:stretch>
        </p:blipFill>
        <p:spPr>
          <a:xfrm>
            <a:off x="3994727" y="1506476"/>
            <a:ext cx="2477325" cy="2477325"/>
          </a:xfrm>
          <a:prstGeom prst="rect">
            <a:avLst/>
          </a:prstGeom>
        </p:spPr>
      </p:pic>
    </p:spTree>
    <p:extLst>
      <p:ext uri="{BB962C8B-B14F-4D97-AF65-F5344CB8AC3E}">
        <p14:creationId xmlns:p14="http://schemas.microsoft.com/office/powerpoint/2010/main" val="3657527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30</a:t>
            </a:fld>
            <a:endParaRPr lang="en-US"/>
          </a:p>
        </p:txBody>
      </p:sp>
      <p:pic>
        <p:nvPicPr>
          <p:cNvPr id="5" name="Picture 4">
            <a:extLst>
              <a:ext uri="{FF2B5EF4-FFF2-40B4-BE49-F238E27FC236}">
                <a16:creationId xmlns:a16="http://schemas.microsoft.com/office/drawing/2014/main" id="{F84EA99F-5D99-C74F-8DAE-D59E921EA793}"/>
              </a:ext>
            </a:extLst>
          </p:cNvPr>
          <p:cNvPicPr>
            <a:picLocks noChangeAspect="1"/>
          </p:cNvPicPr>
          <p:nvPr/>
        </p:nvPicPr>
        <p:blipFill>
          <a:blip r:embed="rId3"/>
          <a:stretch>
            <a:fillRect/>
          </a:stretch>
        </p:blipFill>
        <p:spPr>
          <a:xfrm>
            <a:off x="2393950" y="1263650"/>
            <a:ext cx="7404100" cy="4330700"/>
          </a:xfrm>
          <a:prstGeom prst="rect">
            <a:avLst/>
          </a:prstGeom>
        </p:spPr>
      </p:pic>
    </p:spTree>
    <p:extLst>
      <p:ext uri="{BB962C8B-B14F-4D97-AF65-F5344CB8AC3E}">
        <p14:creationId xmlns:p14="http://schemas.microsoft.com/office/powerpoint/2010/main" val="3867665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41D7-07A2-3F43-ABF8-D93851345D68}"/>
              </a:ext>
            </a:extLst>
          </p:cNvPr>
          <p:cNvSpPr>
            <a:spLocks noGrp="1"/>
          </p:cNvSpPr>
          <p:nvPr>
            <p:ph type="title"/>
          </p:nvPr>
        </p:nvSpPr>
        <p:spPr>
          <a:xfrm>
            <a:off x="304799" y="268225"/>
            <a:ext cx="11389217" cy="6027740"/>
          </a:xfrm>
        </p:spPr>
        <p:txBody>
          <a:bodyPr/>
          <a:lstStyle/>
          <a:p>
            <a:r>
              <a:rPr lang="en-US" dirty="0">
                <a:solidFill>
                  <a:schemeClr val="bg1"/>
                </a:solidFill>
              </a:rPr>
              <a:t>DEMO PRIVATE DATA </a:t>
            </a: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endParaRPr lang="en-US" dirty="0">
              <a:solidFill>
                <a:schemeClr val="bg1"/>
              </a:solidFill>
            </a:endParaRPr>
          </a:p>
        </p:txBody>
      </p:sp>
      <p:sp>
        <p:nvSpPr>
          <p:cNvPr id="3" name="Slide Number Placeholder 2">
            <a:extLst>
              <a:ext uri="{FF2B5EF4-FFF2-40B4-BE49-F238E27FC236}">
                <a16:creationId xmlns:a16="http://schemas.microsoft.com/office/drawing/2014/main" id="{F1D9807A-999D-0147-AEB1-0D8E1FF0FE8D}"/>
              </a:ext>
            </a:extLst>
          </p:cNvPr>
          <p:cNvSpPr>
            <a:spLocks noGrp="1"/>
          </p:cNvSpPr>
          <p:nvPr>
            <p:ph type="sldNum" sz="quarter" idx="10"/>
          </p:nvPr>
        </p:nvSpPr>
        <p:spPr/>
        <p:txBody>
          <a:bodyPr/>
          <a:lstStyle/>
          <a:p>
            <a:fld id="{3FD999D4-B456-9943-89B7-30D56181CE18}" type="slidenum">
              <a:rPr lang="en-US" smtClean="0"/>
              <a:t>31</a:t>
            </a:fld>
            <a:endParaRPr lang="en-US"/>
          </a:p>
        </p:txBody>
      </p:sp>
      <p:pic>
        <p:nvPicPr>
          <p:cNvPr id="7" name="Picture 6">
            <a:extLst>
              <a:ext uri="{FF2B5EF4-FFF2-40B4-BE49-F238E27FC236}">
                <a16:creationId xmlns:a16="http://schemas.microsoft.com/office/drawing/2014/main" id="{7D1C8F39-BBA0-3249-B8BB-014F9415A770}"/>
              </a:ext>
            </a:extLst>
          </p:cNvPr>
          <p:cNvPicPr>
            <a:picLocks noChangeAspect="1"/>
          </p:cNvPicPr>
          <p:nvPr/>
        </p:nvPicPr>
        <p:blipFill>
          <a:blip r:embed="rId3"/>
          <a:stretch>
            <a:fillRect/>
          </a:stretch>
        </p:blipFill>
        <p:spPr>
          <a:xfrm>
            <a:off x="5014451" y="2558039"/>
            <a:ext cx="1667797" cy="1741921"/>
          </a:xfrm>
          <a:prstGeom prst="rect">
            <a:avLst/>
          </a:prstGeom>
        </p:spPr>
      </p:pic>
    </p:spTree>
    <p:extLst>
      <p:ext uri="{BB962C8B-B14F-4D97-AF65-F5344CB8AC3E}">
        <p14:creationId xmlns:p14="http://schemas.microsoft.com/office/powerpoint/2010/main" val="1379874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D87D0-DCDF-D94F-B0B2-29A2E8518800}"/>
              </a:ext>
            </a:extLst>
          </p:cNvPr>
          <p:cNvSpPr>
            <a:spLocks noGrp="1"/>
          </p:cNvSpPr>
          <p:nvPr>
            <p:ph type="title"/>
          </p:nvPr>
        </p:nvSpPr>
        <p:spPr/>
        <p:txBody>
          <a:bodyPr/>
          <a:lstStyle/>
          <a:p>
            <a:r>
              <a:rPr lang="en-US" dirty="0"/>
              <a:t>CA &amp; MSP</a:t>
            </a:r>
          </a:p>
        </p:txBody>
      </p:sp>
      <p:sp>
        <p:nvSpPr>
          <p:cNvPr id="3" name="Slide Number Placeholder 2">
            <a:extLst>
              <a:ext uri="{FF2B5EF4-FFF2-40B4-BE49-F238E27FC236}">
                <a16:creationId xmlns:a16="http://schemas.microsoft.com/office/drawing/2014/main" id="{815135B7-7960-7447-98EF-ADDFC51B54C7}"/>
              </a:ext>
            </a:extLst>
          </p:cNvPr>
          <p:cNvSpPr>
            <a:spLocks noGrp="1"/>
          </p:cNvSpPr>
          <p:nvPr>
            <p:ph type="sldNum" sz="quarter" idx="10"/>
          </p:nvPr>
        </p:nvSpPr>
        <p:spPr/>
        <p:txBody>
          <a:bodyPr/>
          <a:lstStyle/>
          <a:p>
            <a:fld id="{3FD999D4-B456-9943-89B7-30D56181CE18}" type="slidenum">
              <a:rPr lang="en-US" smtClean="0"/>
              <a:t>32</a:t>
            </a:fld>
            <a:endParaRPr lang="en-US"/>
          </a:p>
        </p:txBody>
      </p:sp>
      <p:pic>
        <p:nvPicPr>
          <p:cNvPr id="5" name="Picture 4">
            <a:extLst>
              <a:ext uri="{FF2B5EF4-FFF2-40B4-BE49-F238E27FC236}">
                <a16:creationId xmlns:a16="http://schemas.microsoft.com/office/drawing/2014/main" id="{B53F16FB-9826-894C-B171-9C4C20042898}"/>
              </a:ext>
            </a:extLst>
          </p:cNvPr>
          <p:cNvPicPr>
            <a:picLocks noChangeAspect="1"/>
          </p:cNvPicPr>
          <p:nvPr/>
        </p:nvPicPr>
        <p:blipFill>
          <a:blip r:embed="rId3"/>
          <a:stretch>
            <a:fillRect/>
          </a:stretch>
        </p:blipFill>
        <p:spPr>
          <a:xfrm>
            <a:off x="837126" y="771503"/>
            <a:ext cx="10294327" cy="6086497"/>
          </a:xfrm>
          <a:prstGeom prst="rect">
            <a:avLst/>
          </a:prstGeom>
        </p:spPr>
      </p:pic>
    </p:spTree>
    <p:extLst>
      <p:ext uri="{BB962C8B-B14F-4D97-AF65-F5344CB8AC3E}">
        <p14:creationId xmlns:p14="http://schemas.microsoft.com/office/powerpoint/2010/main" val="2041580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E18CBA-074A-5C4E-A567-E5D7DC1E142B}"/>
              </a:ext>
            </a:extLst>
          </p:cNvPr>
          <p:cNvSpPr>
            <a:spLocks noGrp="1"/>
          </p:cNvSpPr>
          <p:nvPr>
            <p:ph type="sldNum" sz="quarter" idx="10"/>
          </p:nvPr>
        </p:nvSpPr>
        <p:spPr/>
        <p:txBody>
          <a:bodyPr/>
          <a:lstStyle/>
          <a:p>
            <a:fld id="{3FD999D4-B456-9943-89B7-30D56181CE18}" type="slidenum">
              <a:rPr lang="en-US" smtClean="0"/>
              <a:t>33</a:t>
            </a:fld>
            <a:endParaRPr lang="en-US"/>
          </a:p>
        </p:txBody>
      </p:sp>
      <p:sp>
        <p:nvSpPr>
          <p:cNvPr id="3" name="Text Placeholder 2">
            <a:extLst>
              <a:ext uri="{FF2B5EF4-FFF2-40B4-BE49-F238E27FC236}">
                <a16:creationId xmlns:a16="http://schemas.microsoft.com/office/drawing/2014/main" id="{DA538282-1B9F-3644-AD8F-40BF747338AD}"/>
              </a:ext>
            </a:extLst>
          </p:cNvPr>
          <p:cNvSpPr>
            <a:spLocks noGrp="1"/>
          </p:cNvSpPr>
          <p:nvPr>
            <p:ph type="body" sz="quarter" idx="12"/>
          </p:nvPr>
        </p:nvSpPr>
        <p:spPr>
          <a:xfrm>
            <a:off x="304799" y="256033"/>
            <a:ext cx="11118761" cy="5878660"/>
          </a:xfrm>
        </p:spPr>
        <p:txBody>
          <a:bodyPr/>
          <a:lstStyle/>
          <a:p>
            <a:r>
              <a:rPr lang="en-US" dirty="0"/>
              <a:t>Summary</a:t>
            </a:r>
          </a:p>
          <a:p>
            <a:endParaRPr lang="en-US" dirty="0"/>
          </a:p>
          <a:p>
            <a:r>
              <a:rPr lang="en-US" dirty="0"/>
              <a:t>Anti-fragile - over time hardens + Open Source</a:t>
            </a:r>
          </a:p>
        </p:txBody>
      </p:sp>
    </p:spTree>
    <p:extLst>
      <p:ext uri="{BB962C8B-B14F-4D97-AF65-F5344CB8AC3E}">
        <p14:creationId xmlns:p14="http://schemas.microsoft.com/office/powerpoint/2010/main" val="1200115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710327-1F26-F646-B800-CF5D1657C2E3}"/>
              </a:ext>
            </a:extLst>
          </p:cNvPr>
          <p:cNvSpPr>
            <a:spLocks noGrp="1"/>
          </p:cNvSpPr>
          <p:nvPr>
            <p:ph sz="quarter" idx="17"/>
          </p:nvPr>
        </p:nvSpPr>
        <p:spPr/>
        <p:txBody>
          <a:bodyPr/>
          <a:lstStyle/>
          <a:p>
            <a:r>
              <a:rPr lang="en-US" b="1" dirty="0"/>
              <a:t>Signup for IBM Cloud</a:t>
            </a:r>
          </a:p>
          <a:p>
            <a:endParaRPr lang="en-US" dirty="0"/>
          </a:p>
          <a:p>
            <a:r>
              <a:rPr lang="en-US" dirty="0">
                <a:hlinkClick r:id="rId3"/>
              </a:rPr>
              <a:t>https://ibm.biz/BdzzcG</a:t>
            </a:r>
            <a:r>
              <a:rPr lang="en-US" dirty="0"/>
              <a:t> ( 06/24/2019 only!)</a:t>
            </a:r>
          </a:p>
          <a:p>
            <a:r>
              <a:rPr lang="en-US" dirty="0"/>
              <a:t>OR</a:t>
            </a:r>
          </a:p>
          <a:p>
            <a:r>
              <a:rPr lang="en-US" dirty="0"/>
              <a:t>https://</a:t>
            </a:r>
            <a:r>
              <a:rPr lang="en-US" dirty="0" err="1"/>
              <a:t>cloud.ibm.com</a:t>
            </a:r>
            <a:endParaRPr lang="en-US" dirty="0"/>
          </a:p>
        </p:txBody>
      </p:sp>
      <p:sp>
        <p:nvSpPr>
          <p:cNvPr id="3" name="Content Placeholder 2">
            <a:extLst>
              <a:ext uri="{FF2B5EF4-FFF2-40B4-BE49-F238E27FC236}">
                <a16:creationId xmlns:a16="http://schemas.microsoft.com/office/drawing/2014/main" id="{9551F1CD-3BD8-D343-B6BF-1097D3750C6B}"/>
              </a:ext>
            </a:extLst>
          </p:cNvPr>
          <p:cNvSpPr>
            <a:spLocks noGrp="1"/>
          </p:cNvSpPr>
          <p:nvPr>
            <p:ph sz="quarter" idx="18"/>
          </p:nvPr>
        </p:nvSpPr>
        <p:spPr/>
        <p:txBody>
          <a:bodyPr/>
          <a:lstStyle/>
          <a:p>
            <a:r>
              <a:rPr lang="en-US" dirty="0"/>
              <a:t>Future events:</a:t>
            </a:r>
          </a:p>
          <a:p>
            <a:endParaRPr lang="en-US" dirty="0"/>
          </a:p>
          <a:p>
            <a:r>
              <a:rPr lang="en-US" b="1" dirty="0"/>
              <a:t>Master Reactive Systems on IBM Cloud using </a:t>
            </a:r>
            <a:r>
              <a:rPr lang="en-US" b="1" dirty="0" err="1"/>
              <a:t>Lagom</a:t>
            </a:r>
            <a:r>
              <a:rPr lang="en-US" b="1" dirty="0"/>
              <a:t> Microservices [Hands-on]</a:t>
            </a:r>
          </a:p>
          <a:p>
            <a:r>
              <a:rPr lang="en-US" dirty="0"/>
              <a:t>https://</a:t>
            </a:r>
            <a:r>
              <a:rPr lang="en-US" dirty="0" err="1"/>
              <a:t>www.meetup.com</a:t>
            </a:r>
            <a:r>
              <a:rPr lang="en-US" dirty="0"/>
              <a:t>/</a:t>
            </a:r>
            <a:r>
              <a:rPr lang="en-US" dirty="0" err="1"/>
              <a:t>ibmcodenyc</a:t>
            </a:r>
            <a:r>
              <a:rPr lang="en-US" dirty="0"/>
              <a:t>/events/262583689/</a:t>
            </a:r>
          </a:p>
        </p:txBody>
      </p:sp>
      <p:sp>
        <p:nvSpPr>
          <p:cNvPr id="4" name="Slide Number Placeholder 3">
            <a:extLst>
              <a:ext uri="{FF2B5EF4-FFF2-40B4-BE49-F238E27FC236}">
                <a16:creationId xmlns:a16="http://schemas.microsoft.com/office/drawing/2014/main" id="{8BBDD1F6-E405-F14F-9A0F-ABF86F4457B0}"/>
              </a:ext>
            </a:extLst>
          </p:cNvPr>
          <p:cNvSpPr>
            <a:spLocks noGrp="1"/>
          </p:cNvSpPr>
          <p:nvPr>
            <p:ph type="sldNum" sz="quarter" idx="10"/>
          </p:nvPr>
        </p:nvSpPr>
        <p:spPr/>
        <p:txBody>
          <a:bodyPr/>
          <a:lstStyle/>
          <a:p>
            <a:fld id="{D0BE6F14-FF48-0F4F-A8AA-2E3F25371E4A}" type="slidenum">
              <a:rPr lang="en-US" smtClean="0"/>
              <a:pPr/>
              <a:t>34</a:t>
            </a:fld>
            <a:endParaRPr lang="en-US" dirty="0"/>
          </a:p>
        </p:txBody>
      </p:sp>
      <p:sp>
        <p:nvSpPr>
          <p:cNvPr id="5" name="Footer Placeholder 4">
            <a:extLst>
              <a:ext uri="{FF2B5EF4-FFF2-40B4-BE49-F238E27FC236}">
                <a16:creationId xmlns:a16="http://schemas.microsoft.com/office/drawing/2014/main" id="{99E29CE3-5D5D-F249-A58E-BAE94CF1DB82}"/>
              </a:ext>
            </a:extLst>
          </p:cNvPr>
          <p:cNvSpPr>
            <a:spLocks noGrp="1"/>
          </p:cNvSpPr>
          <p:nvPr>
            <p:ph type="ftr" sz="quarter" idx="11"/>
          </p:nvPr>
        </p:nvSpPr>
        <p:spPr/>
        <p:txBody>
          <a:bodyPr/>
          <a:lstStyle/>
          <a:p>
            <a:endParaRPr lang="en-US" dirty="0"/>
          </a:p>
        </p:txBody>
      </p:sp>
      <p:sp>
        <p:nvSpPr>
          <p:cNvPr id="6" name="Content Placeholder 5">
            <a:extLst>
              <a:ext uri="{FF2B5EF4-FFF2-40B4-BE49-F238E27FC236}">
                <a16:creationId xmlns:a16="http://schemas.microsoft.com/office/drawing/2014/main" id="{724B3271-E797-9945-BD50-B83CFD7FBEF0}"/>
              </a:ext>
            </a:extLst>
          </p:cNvPr>
          <p:cNvSpPr>
            <a:spLocks noGrp="1"/>
          </p:cNvSpPr>
          <p:nvPr>
            <p:ph sz="quarter" idx="15"/>
          </p:nvPr>
        </p:nvSpPr>
        <p:spPr>
          <a:xfrm>
            <a:off x="3801979" y="1359568"/>
            <a:ext cx="8390021" cy="2069431"/>
          </a:xfrm>
        </p:spPr>
        <p:txBody>
          <a:bodyPr/>
          <a:lstStyle/>
          <a:p>
            <a:r>
              <a:rPr lang="en-US" dirty="0"/>
              <a:t>Faces of IBM</a:t>
            </a:r>
          </a:p>
          <a:p>
            <a:r>
              <a:rPr lang="en-US" dirty="0"/>
              <a:t>https://w3.ibm.com/w3publisher/faces-of-</a:t>
            </a:r>
            <a:r>
              <a:rPr lang="en-US" dirty="0" err="1"/>
              <a:t>ibm</a:t>
            </a:r>
            <a:r>
              <a:rPr lang="en-US" dirty="0"/>
              <a:t>/faces-of-pride</a:t>
            </a:r>
          </a:p>
        </p:txBody>
      </p:sp>
      <p:sp>
        <p:nvSpPr>
          <p:cNvPr id="7" name="Content Placeholder 6">
            <a:extLst>
              <a:ext uri="{FF2B5EF4-FFF2-40B4-BE49-F238E27FC236}">
                <a16:creationId xmlns:a16="http://schemas.microsoft.com/office/drawing/2014/main" id="{3B4F8ABA-D3F0-F148-AC53-D2D1497F3091}"/>
              </a:ext>
            </a:extLst>
          </p:cNvPr>
          <p:cNvSpPr>
            <a:spLocks noGrp="1"/>
          </p:cNvSpPr>
          <p:nvPr>
            <p:ph sz="quarter" idx="16"/>
          </p:nvPr>
        </p:nvSpPr>
        <p:spPr>
          <a:xfrm>
            <a:off x="3801980" y="0"/>
            <a:ext cx="8390020" cy="1359568"/>
          </a:xfrm>
        </p:spPr>
        <p:txBody>
          <a:bodyPr/>
          <a:lstStyle/>
          <a:p>
            <a:r>
              <a:rPr lang="en-US" dirty="0"/>
              <a:t>Join Call  for Code</a:t>
            </a:r>
          </a:p>
          <a:p>
            <a:r>
              <a:rPr lang="en-US" dirty="0"/>
              <a:t>https://</a:t>
            </a:r>
            <a:r>
              <a:rPr lang="en-US" dirty="0" err="1"/>
              <a:t>callforcode.org</a:t>
            </a:r>
            <a:r>
              <a:rPr lang="en-US" dirty="0"/>
              <a:t>/</a:t>
            </a:r>
          </a:p>
        </p:txBody>
      </p:sp>
      <p:sp>
        <p:nvSpPr>
          <p:cNvPr id="8" name="Title 7">
            <a:extLst>
              <a:ext uri="{FF2B5EF4-FFF2-40B4-BE49-F238E27FC236}">
                <a16:creationId xmlns:a16="http://schemas.microsoft.com/office/drawing/2014/main" id="{E0629990-1F53-7049-B91E-44851B512663}"/>
              </a:ext>
            </a:extLst>
          </p:cNvPr>
          <p:cNvSpPr>
            <a:spLocks noGrp="1"/>
          </p:cNvSpPr>
          <p:nvPr>
            <p:ph type="title"/>
          </p:nvPr>
        </p:nvSpPr>
        <p:spPr>
          <a:xfrm>
            <a:off x="-1" y="-1"/>
            <a:ext cx="3801980" cy="3429001"/>
          </a:xfrm>
        </p:spPr>
        <p:txBody>
          <a:bodyPr/>
          <a:lstStyle/>
          <a:p>
            <a:r>
              <a:rPr lang="en-US" dirty="0"/>
              <a:t>Thank you</a:t>
            </a:r>
          </a:p>
        </p:txBody>
      </p:sp>
    </p:spTree>
    <p:extLst>
      <p:ext uri="{BB962C8B-B14F-4D97-AF65-F5344CB8AC3E}">
        <p14:creationId xmlns:p14="http://schemas.microsoft.com/office/powerpoint/2010/main" val="1422083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B0220D-7679-5A47-BA15-6AB7031AC485}"/>
              </a:ext>
            </a:extLst>
          </p:cNvPr>
          <p:cNvSpPr>
            <a:spLocks noGrp="1"/>
          </p:cNvSpPr>
          <p:nvPr>
            <p:ph type="sldNum" sz="quarter" idx="10"/>
          </p:nvPr>
        </p:nvSpPr>
        <p:spPr/>
        <p:txBody>
          <a:bodyPr/>
          <a:lstStyle/>
          <a:p>
            <a:fld id="{D0BE6F14-FF48-0F4F-A8AA-2E3F25371E4A}" type="slidenum">
              <a:rPr lang="en-US" smtClean="0"/>
              <a:pPr/>
              <a:t>35</a:t>
            </a:fld>
            <a:endParaRPr lang="en-US"/>
          </a:p>
        </p:txBody>
      </p:sp>
      <p:sp>
        <p:nvSpPr>
          <p:cNvPr id="3" name="TextBox 2">
            <a:extLst>
              <a:ext uri="{FF2B5EF4-FFF2-40B4-BE49-F238E27FC236}">
                <a16:creationId xmlns:a16="http://schemas.microsoft.com/office/drawing/2014/main" id="{D43846DD-8270-2745-A229-989521C702CF}"/>
              </a:ext>
            </a:extLst>
          </p:cNvPr>
          <p:cNvSpPr txBox="1"/>
          <p:nvPr/>
        </p:nvSpPr>
        <p:spPr>
          <a:xfrm>
            <a:off x="653143" y="640080"/>
            <a:ext cx="2069797" cy="369332"/>
          </a:xfrm>
          <a:prstGeom prst="rect">
            <a:avLst/>
          </a:prstGeom>
          <a:noFill/>
        </p:spPr>
        <p:txBody>
          <a:bodyPr wrap="none" rtlCol="0">
            <a:spAutoFit/>
          </a:bodyPr>
          <a:lstStyle/>
          <a:p>
            <a:r>
              <a:rPr lang="en-US" dirty="0"/>
              <a:t>Useful references </a:t>
            </a:r>
          </a:p>
        </p:txBody>
      </p:sp>
      <p:sp>
        <p:nvSpPr>
          <p:cNvPr id="4" name="TextBox 3">
            <a:extLst>
              <a:ext uri="{FF2B5EF4-FFF2-40B4-BE49-F238E27FC236}">
                <a16:creationId xmlns:a16="http://schemas.microsoft.com/office/drawing/2014/main" id="{43D5134C-917B-6B4D-8D6D-30593DD7AF61}"/>
              </a:ext>
            </a:extLst>
          </p:cNvPr>
          <p:cNvSpPr txBox="1"/>
          <p:nvPr/>
        </p:nvSpPr>
        <p:spPr>
          <a:xfrm>
            <a:off x="1110343" y="1448434"/>
            <a:ext cx="9509760" cy="5078313"/>
          </a:xfrm>
          <a:prstGeom prst="rect">
            <a:avLst/>
          </a:prstGeom>
          <a:noFill/>
        </p:spPr>
        <p:txBody>
          <a:bodyPr wrap="square" rtlCol="0">
            <a:spAutoFit/>
          </a:bodyPr>
          <a:lstStyle/>
          <a:p>
            <a:r>
              <a:rPr lang="en-US" dirty="0">
                <a:solidFill>
                  <a:schemeClr val="bg1"/>
                </a:solidFill>
              </a:rPr>
              <a:t>Private Data </a:t>
            </a:r>
            <a:br>
              <a:rPr lang="en-US" dirty="0">
                <a:solidFill>
                  <a:schemeClr val="bg1"/>
                </a:solidFill>
              </a:rPr>
            </a:br>
            <a:r>
              <a:rPr lang="en-US" dirty="0">
                <a:solidFill>
                  <a:schemeClr val="bg1"/>
                </a:solidFill>
              </a:rPr>
              <a:t>HLF Tutorial Marble Data</a:t>
            </a:r>
            <a:br>
              <a:rPr lang="en-US" dirty="0">
                <a:solidFill>
                  <a:schemeClr val="bg1"/>
                </a:solidFill>
              </a:rPr>
            </a:br>
            <a:r>
              <a:rPr lang="en-US" dirty="0">
                <a:solidFill>
                  <a:schemeClr val="bg1"/>
                </a:solidFill>
                <a:hlinkClick r:id="rId2"/>
              </a:rPr>
              <a:t>https://hyperledger-fabric.readthedocs.io/en/release-1.4/private_data_tutorial.html</a:t>
            </a:r>
            <a:br>
              <a:rPr lang="en-US" dirty="0">
                <a:solidFill>
                  <a:schemeClr val="bg1"/>
                </a:solidFill>
              </a:rPr>
            </a:br>
            <a:br>
              <a:rPr lang="en-US" dirty="0">
                <a:solidFill>
                  <a:schemeClr val="bg1"/>
                </a:solidFill>
              </a:rPr>
            </a:br>
            <a:r>
              <a:rPr lang="en-US" dirty="0">
                <a:solidFill>
                  <a:schemeClr val="bg1"/>
                </a:solidFill>
              </a:rPr>
              <a:t>IBM Code Pattern Medical Data using IBM Cloud IBPv2</a:t>
            </a:r>
            <a:br>
              <a:rPr lang="en-US" dirty="0">
                <a:solidFill>
                  <a:schemeClr val="bg1"/>
                </a:solidFill>
              </a:rPr>
            </a:br>
            <a:r>
              <a:rPr lang="en-US" dirty="0">
                <a:solidFill>
                  <a:schemeClr val="bg1"/>
                </a:solidFill>
                <a:hlinkClick r:id="rId3"/>
              </a:rPr>
              <a:t>https://developer.ibm.com/patterns/storing-private-data-off-chain-using-blockchain-think-healthcare-use-case</a:t>
            </a:r>
            <a:endParaRPr lang="en-US" dirty="0"/>
          </a:p>
          <a:p>
            <a:endParaRPr lang="en-US" u="sng" dirty="0">
              <a:hlinkClick r:id="rId4">
                <a:extLst>
                  <a:ext uri="{A12FA001-AC4F-418D-AE19-62706E023703}">
                    <ahyp:hlinkClr xmlns:ahyp="http://schemas.microsoft.com/office/drawing/2018/hyperlinkcolor" val="tx"/>
                  </a:ext>
                </a:extLst>
              </a:hlinkClick>
            </a:endParaRPr>
          </a:p>
          <a:p>
            <a:r>
              <a:rPr lang="en-US" u="sng" dirty="0">
                <a:hlinkClick r:id="rId4">
                  <a:extLst>
                    <a:ext uri="{A12FA001-AC4F-418D-AE19-62706E023703}">
                      <ahyp:hlinkClr xmlns:ahyp="http://schemas.microsoft.com/office/drawing/2018/hyperlinkcolor" val="tx"/>
                    </a:ext>
                  </a:extLst>
                </a:hlinkClick>
              </a:rPr>
              <a:t>LinuxONE for dummies</a:t>
            </a:r>
          </a:p>
          <a:p>
            <a:r>
              <a:rPr lang="en-US" dirty="0">
                <a:solidFill>
                  <a:schemeClr val="accent2"/>
                </a:solidFill>
                <a:hlinkClick r:id="rId4">
                  <a:extLst>
                    <a:ext uri="{A12FA001-AC4F-418D-AE19-62706E023703}">
                      <ahyp:hlinkClr xmlns:ahyp="http://schemas.microsoft.com/office/drawing/2018/hyperlinkcolor" val="tx"/>
                    </a:ext>
                  </a:extLst>
                </a:hlinkClick>
              </a:rPr>
              <a:t>https://www.ibm.com/downloads/cas/LBOVYYJJ</a:t>
            </a:r>
          </a:p>
          <a:p>
            <a:endParaRPr lang="en-US" u="sng" dirty="0"/>
          </a:p>
          <a:p>
            <a:r>
              <a:rPr lang="en-US" u="sng" dirty="0"/>
              <a:t>Hyperledger Fabric Security Audits</a:t>
            </a:r>
            <a:endParaRPr lang="en-US" dirty="0"/>
          </a:p>
          <a:p>
            <a:r>
              <a:rPr lang="en-US" dirty="0">
                <a:hlinkClick r:id="rId5"/>
              </a:rPr>
              <a:t>https://wiki.hyperledger.org/display/fabric/Audits</a:t>
            </a:r>
            <a:endParaRPr lang="en-US" dirty="0"/>
          </a:p>
          <a:p>
            <a:r>
              <a:rPr lang="en-US" dirty="0">
                <a:hlinkClick r:id="rId6"/>
              </a:rPr>
              <a:t>https://www.hyperledger.org/blog/2018/02/07/hyperledger-fabric-1-0-release-process</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627336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36</a:t>
            </a:fld>
            <a:endParaRPr lang="en-US"/>
          </a:p>
        </p:txBody>
      </p:sp>
      <p:pic>
        <p:nvPicPr>
          <p:cNvPr id="3" name="Picture 2">
            <a:extLst>
              <a:ext uri="{FF2B5EF4-FFF2-40B4-BE49-F238E27FC236}">
                <a16:creationId xmlns:a16="http://schemas.microsoft.com/office/drawing/2014/main" id="{5E9A64C7-6F64-A840-ADCC-1553B107E90F}"/>
              </a:ext>
            </a:extLst>
          </p:cNvPr>
          <p:cNvPicPr>
            <a:picLocks noChangeAspect="1"/>
          </p:cNvPicPr>
          <p:nvPr/>
        </p:nvPicPr>
        <p:blipFill>
          <a:blip r:embed="rId3"/>
          <a:stretch>
            <a:fillRect/>
          </a:stretch>
        </p:blipFill>
        <p:spPr>
          <a:xfrm>
            <a:off x="4517996" y="2424552"/>
            <a:ext cx="2975334" cy="1331293"/>
          </a:xfrm>
          <a:prstGeom prst="rect">
            <a:avLst/>
          </a:prstGeom>
        </p:spPr>
      </p:pic>
    </p:spTree>
    <p:custDataLst>
      <p:tags r:id="rId1"/>
    </p:custDataLst>
    <p:extLst>
      <p:ext uri="{BB962C8B-B14F-4D97-AF65-F5344CB8AC3E}">
        <p14:creationId xmlns:p14="http://schemas.microsoft.com/office/powerpoint/2010/main" val="1904078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7559B-42C0-584A-9B5D-872AD9B5AE89}"/>
              </a:ext>
            </a:extLst>
          </p:cNvPr>
          <p:cNvSpPr>
            <a:spLocks noGrp="1"/>
          </p:cNvSpPr>
          <p:nvPr>
            <p:ph type="title"/>
          </p:nvPr>
        </p:nvSpPr>
        <p:spPr/>
        <p:txBody>
          <a:bodyPr/>
          <a:lstStyle/>
          <a:p>
            <a:r>
              <a:rPr lang="en-US" dirty="0"/>
              <a:t>VECTORS OF CONCERN</a:t>
            </a:r>
          </a:p>
        </p:txBody>
      </p:sp>
      <p:sp>
        <p:nvSpPr>
          <p:cNvPr id="3" name="Slide Number Placeholder 2">
            <a:extLst>
              <a:ext uri="{FF2B5EF4-FFF2-40B4-BE49-F238E27FC236}">
                <a16:creationId xmlns:a16="http://schemas.microsoft.com/office/drawing/2014/main" id="{0A4EAC28-59AE-2A46-BA24-1F4799CFF01B}"/>
              </a:ext>
            </a:extLst>
          </p:cNvPr>
          <p:cNvSpPr>
            <a:spLocks noGrp="1"/>
          </p:cNvSpPr>
          <p:nvPr>
            <p:ph type="sldNum" sz="quarter" idx="10"/>
          </p:nvPr>
        </p:nvSpPr>
        <p:spPr/>
        <p:txBody>
          <a:bodyPr/>
          <a:lstStyle/>
          <a:p>
            <a:fld id="{D0BE6F14-FF48-0F4F-A8AA-2E3F25371E4A}" type="slidenum">
              <a:rPr lang="en-US" smtClean="0"/>
              <a:pPr/>
              <a:t>4</a:t>
            </a:fld>
            <a:endParaRPr lang="en-US"/>
          </a:p>
        </p:txBody>
      </p:sp>
      <p:sp>
        <p:nvSpPr>
          <p:cNvPr id="4" name="Text Placeholder 3">
            <a:extLst>
              <a:ext uri="{FF2B5EF4-FFF2-40B4-BE49-F238E27FC236}">
                <a16:creationId xmlns:a16="http://schemas.microsoft.com/office/drawing/2014/main" id="{3FD3FDB5-49FB-A642-879B-665A3D1080AD}"/>
              </a:ext>
            </a:extLst>
          </p:cNvPr>
          <p:cNvSpPr>
            <a:spLocks noGrp="1"/>
          </p:cNvSpPr>
          <p:nvPr>
            <p:ph type="body" sz="quarter" idx="12"/>
          </p:nvPr>
        </p:nvSpPr>
        <p:spPr/>
        <p:txBody>
          <a:bodyPr/>
          <a:lstStyle/>
          <a:p>
            <a:r>
              <a:rPr lang="en-US" dirty="0"/>
              <a:t>INTERNAL</a:t>
            </a:r>
          </a:p>
        </p:txBody>
      </p:sp>
      <p:sp>
        <p:nvSpPr>
          <p:cNvPr id="5" name="Text Placeholder 4">
            <a:extLst>
              <a:ext uri="{FF2B5EF4-FFF2-40B4-BE49-F238E27FC236}">
                <a16:creationId xmlns:a16="http://schemas.microsoft.com/office/drawing/2014/main" id="{ABCF8966-7744-4A47-8D75-F94F35356E35}"/>
              </a:ext>
            </a:extLst>
          </p:cNvPr>
          <p:cNvSpPr>
            <a:spLocks noGrp="1"/>
          </p:cNvSpPr>
          <p:nvPr>
            <p:ph type="body" sz="quarter" idx="13"/>
          </p:nvPr>
        </p:nvSpPr>
        <p:spPr/>
        <p:txBody>
          <a:bodyPr/>
          <a:lstStyle/>
          <a:p>
            <a:r>
              <a:rPr lang="en-US" dirty="0"/>
              <a:t>EXTERNAL</a:t>
            </a:r>
          </a:p>
        </p:txBody>
      </p:sp>
      <p:pic>
        <p:nvPicPr>
          <p:cNvPr id="7" name="Picture 6">
            <a:extLst>
              <a:ext uri="{FF2B5EF4-FFF2-40B4-BE49-F238E27FC236}">
                <a16:creationId xmlns:a16="http://schemas.microsoft.com/office/drawing/2014/main" id="{E799B74D-E40E-ED44-8929-4C45B3C9DF61}"/>
              </a:ext>
            </a:extLst>
          </p:cNvPr>
          <p:cNvPicPr>
            <a:picLocks noChangeAspect="1"/>
          </p:cNvPicPr>
          <p:nvPr/>
        </p:nvPicPr>
        <p:blipFill>
          <a:blip r:embed="rId3"/>
          <a:stretch>
            <a:fillRect/>
          </a:stretch>
        </p:blipFill>
        <p:spPr>
          <a:xfrm>
            <a:off x="7773907" y="1498600"/>
            <a:ext cx="1676697" cy="1651000"/>
          </a:xfrm>
          <a:prstGeom prst="rect">
            <a:avLst/>
          </a:prstGeom>
        </p:spPr>
      </p:pic>
      <p:pic>
        <p:nvPicPr>
          <p:cNvPr id="9" name="Picture 8">
            <a:extLst>
              <a:ext uri="{FF2B5EF4-FFF2-40B4-BE49-F238E27FC236}">
                <a16:creationId xmlns:a16="http://schemas.microsoft.com/office/drawing/2014/main" id="{0AF4D170-430A-2541-8FD5-8EF40A90CD01}"/>
              </a:ext>
            </a:extLst>
          </p:cNvPr>
          <p:cNvPicPr>
            <a:picLocks noChangeAspect="1"/>
          </p:cNvPicPr>
          <p:nvPr/>
        </p:nvPicPr>
        <p:blipFill>
          <a:blip r:embed="rId4"/>
          <a:stretch>
            <a:fillRect/>
          </a:stretch>
        </p:blipFill>
        <p:spPr>
          <a:xfrm>
            <a:off x="1605170" y="1498600"/>
            <a:ext cx="1765300" cy="1651000"/>
          </a:xfrm>
          <a:prstGeom prst="rect">
            <a:avLst/>
          </a:prstGeom>
        </p:spPr>
      </p:pic>
    </p:spTree>
    <p:extLst>
      <p:ext uri="{BB962C8B-B14F-4D97-AF65-F5344CB8AC3E}">
        <p14:creationId xmlns:p14="http://schemas.microsoft.com/office/powerpoint/2010/main" val="3958747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B4EF8D-50AC-DC40-88E1-0A88C0ADD8A3}"/>
              </a:ext>
            </a:extLst>
          </p:cNvPr>
          <p:cNvSpPr>
            <a:spLocks noGrp="1"/>
          </p:cNvSpPr>
          <p:nvPr>
            <p:ph sz="quarter" idx="15"/>
          </p:nvPr>
        </p:nvSpPr>
        <p:spPr/>
        <p:txBody>
          <a:bodyPr/>
          <a:lstStyle/>
          <a:p>
            <a:r>
              <a:rPr lang="en-US" dirty="0"/>
              <a:t>Pen testing TLS</a:t>
            </a:r>
          </a:p>
        </p:txBody>
      </p:sp>
      <p:sp>
        <p:nvSpPr>
          <p:cNvPr id="3" name="Content Placeholder 2">
            <a:extLst>
              <a:ext uri="{FF2B5EF4-FFF2-40B4-BE49-F238E27FC236}">
                <a16:creationId xmlns:a16="http://schemas.microsoft.com/office/drawing/2014/main" id="{9C5C7B38-53E9-E842-ABDD-434F93834063}"/>
              </a:ext>
            </a:extLst>
          </p:cNvPr>
          <p:cNvSpPr>
            <a:spLocks noGrp="1"/>
          </p:cNvSpPr>
          <p:nvPr>
            <p:ph sz="quarter" idx="16"/>
          </p:nvPr>
        </p:nvSpPr>
        <p:spPr/>
        <p:txBody>
          <a:bodyPr/>
          <a:lstStyle/>
          <a:p>
            <a:r>
              <a:rPr lang="en-US" dirty="0"/>
              <a:t>Platform</a:t>
            </a:r>
          </a:p>
        </p:txBody>
      </p:sp>
      <p:sp>
        <p:nvSpPr>
          <p:cNvPr id="4" name="Content Placeholder 3">
            <a:extLst>
              <a:ext uri="{FF2B5EF4-FFF2-40B4-BE49-F238E27FC236}">
                <a16:creationId xmlns:a16="http://schemas.microsoft.com/office/drawing/2014/main" id="{8AF09EAC-06FA-5C42-89C8-08E919BC377E}"/>
              </a:ext>
            </a:extLst>
          </p:cNvPr>
          <p:cNvSpPr>
            <a:spLocks noGrp="1"/>
          </p:cNvSpPr>
          <p:nvPr>
            <p:ph sz="quarter" idx="17"/>
          </p:nvPr>
        </p:nvSpPr>
        <p:spPr/>
        <p:txBody>
          <a:bodyPr/>
          <a:lstStyle/>
          <a:p>
            <a:r>
              <a:rPr lang="en-US" dirty="0"/>
              <a:t>SRE / Security</a:t>
            </a:r>
          </a:p>
        </p:txBody>
      </p:sp>
      <p:sp>
        <p:nvSpPr>
          <p:cNvPr id="5" name="Content Placeholder 4">
            <a:extLst>
              <a:ext uri="{FF2B5EF4-FFF2-40B4-BE49-F238E27FC236}">
                <a16:creationId xmlns:a16="http://schemas.microsoft.com/office/drawing/2014/main" id="{2AD4255C-DA54-8B4E-8310-2494429CA931}"/>
              </a:ext>
            </a:extLst>
          </p:cNvPr>
          <p:cNvSpPr>
            <a:spLocks noGrp="1"/>
          </p:cNvSpPr>
          <p:nvPr>
            <p:ph sz="quarter" idx="18"/>
          </p:nvPr>
        </p:nvSpPr>
        <p:spPr/>
        <p:txBody>
          <a:bodyPr/>
          <a:lstStyle/>
          <a:p>
            <a:r>
              <a:rPr lang="en-US" dirty="0"/>
              <a:t>SecOps</a:t>
            </a:r>
          </a:p>
        </p:txBody>
      </p:sp>
      <p:sp>
        <p:nvSpPr>
          <p:cNvPr id="6" name="Slide Number Placeholder 5">
            <a:extLst>
              <a:ext uri="{FF2B5EF4-FFF2-40B4-BE49-F238E27FC236}">
                <a16:creationId xmlns:a16="http://schemas.microsoft.com/office/drawing/2014/main" id="{ABADF705-E6FE-CD4A-9AA6-C1EB8AA67CA7}"/>
              </a:ext>
            </a:extLst>
          </p:cNvPr>
          <p:cNvSpPr>
            <a:spLocks noGrp="1"/>
          </p:cNvSpPr>
          <p:nvPr>
            <p:ph type="sldNum" sz="quarter" idx="10"/>
          </p:nvPr>
        </p:nvSpPr>
        <p:spPr/>
        <p:txBody>
          <a:bodyPr/>
          <a:lstStyle/>
          <a:p>
            <a:fld id="{D0BE6F14-FF48-0F4F-A8AA-2E3F25371E4A}" type="slidenum">
              <a:rPr lang="en-US" smtClean="0"/>
              <a:pPr/>
              <a:t>5</a:t>
            </a:fld>
            <a:endParaRPr lang="en-US" dirty="0"/>
          </a:p>
        </p:txBody>
      </p:sp>
      <p:sp>
        <p:nvSpPr>
          <p:cNvPr id="8" name="Title 7">
            <a:extLst>
              <a:ext uri="{FF2B5EF4-FFF2-40B4-BE49-F238E27FC236}">
                <a16:creationId xmlns:a16="http://schemas.microsoft.com/office/drawing/2014/main" id="{EF822E62-E14D-AD42-8E92-FF1183D42D5C}"/>
              </a:ext>
            </a:extLst>
          </p:cNvPr>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2899685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1B52E687-9B09-EB4E-83DC-28941F26EC4A}"/>
              </a:ext>
            </a:extLst>
          </p:cNvPr>
          <p:cNvSpPr>
            <a:spLocks noGrp="1"/>
          </p:cNvSpPr>
          <p:nvPr>
            <p:ph type="title"/>
          </p:nvPr>
        </p:nvSpPr>
        <p:spPr>
          <a:xfrm>
            <a:off x="304800" y="268223"/>
            <a:ext cx="9922136" cy="886492"/>
          </a:xfrm>
        </p:spPr>
        <p:txBody>
          <a:bodyPr/>
          <a:lstStyle/>
          <a:p>
            <a:r>
              <a:rPr lang="en-US" dirty="0">
                <a:solidFill>
                  <a:schemeClr val="bg2"/>
                </a:solidFill>
              </a:rPr>
              <a:t>Set theory – Privacy and Security</a:t>
            </a:r>
          </a:p>
        </p:txBody>
      </p:sp>
      <p:sp>
        <p:nvSpPr>
          <p:cNvPr id="3" name="Slide Number Placeholder 2">
            <a:extLst>
              <a:ext uri="{FF2B5EF4-FFF2-40B4-BE49-F238E27FC236}">
                <a16:creationId xmlns:a16="http://schemas.microsoft.com/office/drawing/2014/main" id="{68D17DAC-D96A-244D-B99C-76785B06B87B}"/>
              </a:ext>
            </a:extLst>
          </p:cNvPr>
          <p:cNvSpPr>
            <a:spLocks noGrp="1"/>
          </p:cNvSpPr>
          <p:nvPr>
            <p:ph type="sldNum" sz="quarter" idx="10"/>
          </p:nvPr>
        </p:nvSpPr>
        <p:spPr/>
        <p:txBody>
          <a:bodyPr/>
          <a:lstStyle/>
          <a:p>
            <a:fld id="{D0BE6F14-FF48-0F4F-A8AA-2E3F25371E4A}" type="slidenum">
              <a:rPr lang="en-US" smtClean="0"/>
              <a:pPr/>
              <a:t>6</a:t>
            </a:fld>
            <a:endParaRPr lang="en-US" dirty="0"/>
          </a:p>
        </p:txBody>
      </p:sp>
      <p:sp>
        <p:nvSpPr>
          <p:cNvPr id="35" name="Oval 34">
            <a:extLst>
              <a:ext uri="{FF2B5EF4-FFF2-40B4-BE49-F238E27FC236}">
                <a16:creationId xmlns:a16="http://schemas.microsoft.com/office/drawing/2014/main" id="{98F27097-859E-6F43-B2EF-DE8C1EEEDA97}"/>
              </a:ext>
            </a:extLst>
          </p:cNvPr>
          <p:cNvSpPr/>
          <p:nvPr/>
        </p:nvSpPr>
        <p:spPr>
          <a:xfrm>
            <a:off x="892462" y="1370420"/>
            <a:ext cx="5989481" cy="3972409"/>
          </a:xfrm>
          <a:prstGeom prst="ellipse">
            <a:avLst/>
          </a:prstGeom>
          <a:solidFill>
            <a:srgbClr val="92D050"/>
          </a:solidFill>
          <a:ln w="25400" cap="flat" cmpd="sng" algn="ctr">
            <a:noFill/>
            <a:prstDash val="solid"/>
          </a:ln>
          <a:effectLst/>
        </p:spPr>
        <p:txBody>
          <a:bodyPr rtlCol="0" anchor="ctr"/>
          <a:lstStyle/>
          <a:p>
            <a:pPr algn="ctr" defTabSz="1219140">
              <a:defRPr/>
            </a:pPr>
            <a:endParaRPr lang="en-US" sz="1867">
              <a:solidFill>
                <a:srgbClr val="FFFFFF"/>
              </a:solidFill>
              <a:sym typeface="Arial"/>
            </a:endParaRPr>
          </a:p>
        </p:txBody>
      </p:sp>
      <p:sp>
        <p:nvSpPr>
          <p:cNvPr id="36" name="Oval 35">
            <a:extLst>
              <a:ext uri="{FF2B5EF4-FFF2-40B4-BE49-F238E27FC236}">
                <a16:creationId xmlns:a16="http://schemas.microsoft.com/office/drawing/2014/main" id="{05551FA5-BF76-BF4F-ADDD-CAD613B1E8DE}"/>
              </a:ext>
            </a:extLst>
          </p:cNvPr>
          <p:cNvSpPr/>
          <p:nvPr/>
        </p:nvSpPr>
        <p:spPr>
          <a:xfrm>
            <a:off x="5310061" y="1370420"/>
            <a:ext cx="5989481" cy="3972409"/>
          </a:xfrm>
          <a:prstGeom prst="ellipse">
            <a:avLst/>
          </a:prstGeom>
          <a:solidFill>
            <a:srgbClr val="0D83AF"/>
          </a:solidFill>
          <a:ln w="25400" cap="flat" cmpd="sng" algn="ctr">
            <a:noFill/>
            <a:prstDash val="solid"/>
          </a:ln>
          <a:effectLst/>
        </p:spPr>
        <p:txBody>
          <a:bodyPr rtlCol="0" anchor="ctr"/>
          <a:lstStyle/>
          <a:p>
            <a:pPr algn="ctr" defTabSz="1219140">
              <a:defRPr/>
            </a:pPr>
            <a:endParaRPr lang="en-US" sz="1867">
              <a:solidFill>
                <a:srgbClr val="FFFFFF"/>
              </a:solidFill>
              <a:sym typeface="Arial"/>
            </a:endParaRPr>
          </a:p>
        </p:txBody>
      </p:sp>
      <p:sp>
        <p:nvSpPr>
          <p:cNvPr id="37" name="Oval 36">
            <a:extLst>
              <a:ext uri="{FF2B5EF4-FFF2-40B4-BE49-F238E27FC236}">
                <a16:creationId xmlns:a16="http://schemas.microsoft.com/office/drawing/2014/main" id="{B6F4F929-B3C5-9246-B2F0-D34FCFB239B6}"/>
              </a:ext>
            </a:extLst>
          </p:cNvPr>
          <p:cNvSpPr/>
          <p:nvPr/>
        </p:nvSpPr>
        <p:spPr>
          <a:xfrm>
            <a:off x="3420487" y="1711533"/>
            <a:ext cx="4099111" cy="3290179"/>
          </a:xfrm>
          <a:prstGeom prst="ellipse">
            <a:avLst/>
          </a:prstGeom>
          <a:solidFill>
            <a:srgbClr val="F68200"/>
          </a:solidFill>
          <a:ln w="25400" cap="flat" cmpd="sng" algn="ctr">
            <a:noFill/>
            <a:prstDash val="solid"/>
          </a:ln>
          <a:effectLst/>
        </p:spPr>
        <p:txBody>
          <a:bodyPr rtlCol="0" anchor="ctr"/>
          <a:lstStyle/>
          <a:p>
            <a:pPr algn="ctr" defTabSz="1219140">
              <a:defRPr/>
            </a:pPr>
            <a:endParaRPr lang="en-US" sz="1867">
              <a:solidFill>
                <a:srgbClr val="FFFFFF"/>
              </a:solidFill>
              <a:sym typeface="Arial"/>
            </a:endParaRPr>
          </a:p>
        </p:txBody>
      </p:sp>
      <p:sp>
        <p:nvSpPr>
          <p:cNvPr id="39" name="Shape 239">
            <a:extLst>
              <a:ext uri="{FF2B5EF4-FFF2-40B4-BE49-F238E27FC236}">
                <a16:creationId xmlns:a16="http://schemas.microsoft.com/office/drawing/2014/main" id="{75A5E637-AC76-BD4F-8DF9-A507326264CA}"/>
              </a:ext>
            </a:extLst>
          </p:cNvPr>
          <p:cNvSpPr txBox="1"/>
          <p:nvPr/>
        </p:nvSpPr>
        <p:spPr>
          <a:xfrm>
            <a:off x="5406883" y="2861591"/>
            <a:ext cx="1491887" cy="990064"/>
          </a:xfrm>
          <a:prstGeom prst="rect">
            <a:avLst/>
          </a:prstGeom>
          <a:noFill/>
          <a:ln>
            <a:noFill/>
          </a:ln>
        </p:spPr>
        <p:txBody>
          <a:bodyPr wrap="square" lIns="0" tIns="0" rIns="0" bIns="0" anchor="ctr" anchorCtr="0">
            <a:noAutofit/>
          </a:bodyPr>
          <a:lstStyle/>
          <a:p>
            <a:pPr algn="ctr" defTabSz="1219140">
              <a:buClr>
                <a:srgbClr val="FFFFFF"/>
              </a:buClr>
            </a:pPr>
            <a:r>
              <a:rPr lang="en" sz="1867" dirty="0">
                <a:solidFill>
                  <a:srgbClr val="FFFFFF"/>
                </a:solidFill>
                <a:ea typeface="Source Sans Pro"/>
                <a:cs typeface="Source Sans Pro"/>
                <a:sym typeface="Source Sans Pro"/>
              </a:rPr>
              <a:t>Fast</a:t>
            </a:r>
            <a:r>
              <a:rPr lang="en-US" sz="1867" dirty="0">
                <a:solidFill>
                  <a:srgbClr val="FFFFFF"/>
                </a:solidFill>
                <a:ea typeface="Source Sans Pro"/>
                <a:cs typeface="Source Sans Pro"/>
                <a:sym typeface="Source Sans Pro"/>
              </a:rPr>
              <a:t> </a:t>
            </a:r>
            <a:r>
              <a:rPr lang="en" sz="1867" dirty="0">
                <a:solidFill>
                  <a:srgbClr val="FFFFFF"/>
                </a:solidFill>
                <a:ea typeface="Source Sans Pro"/>
                <a:cs typeface="Source Sans Pro"/>
                <a:sym typeface="Source Sans Pro"/>
              </a:rPr>
              <a:t>Data</a:t>
            </a:r>
          </a:p>
          <a:p>
            <a:pPr algn="ctr" defTabSz="1219140">
              <a:buClr>
                <a:srgbClr val="FFFFFF"/>
              </a:buClr>
            </a:pPr>
            <a:r>
              <a:rPr lang="en" sz="1867" dirty="0">
                <a:solidFill>
                  <a:srgbClr val="FFFFFF"/>
                </a:solidFill>
                <a:ea typeface="Source Sans Pro"/>
                <a:cs typeface="Source Sans Pro"/>
                <a:sym typeface="Source Sans Pro"/>
              </a:rPr>
              <a:t>Applications</a:t>
            </a:r>
          </a:p>
        </p:txBody>
      </p:sp>
      <p:sp>
        <p:nvSpPr>
          <p:cNvPr id="46" name="Shape 240">
            <a:extLst>
              <a:ext uri="{FF2B5EF4-FFF2-40B4-BE49-F238E27FC236}">
                <a16:creationId xmlns:a16="http://schemas.microsoft.com/office/drawing/2014/main" id="{5C95ADD4-89DF-A84F-BD47-59B336FB9233}"/>
              </a:ext>
            </a:extLst>
          </p:cNvPr>
          <p:cNvSpPr txBox="1"/>
          <p:nvPr/>
        </p:nvSpPr>
        <p:spPr>
          <a:xfrm>
            <a:off x="8129206" y="2819297"/>
            <a:ext cx="1704341" cy="696619"/>
          </a:xfrm>
          <a:prstGeom prst="rect">
            <a:avLst/>
          </a:prstGeom>
          <a:noFill/>
          <a:ln>
            <a:noFill/>
          </a:ln>
        </p:spPr>
        <p:txBody>
          <a:bodyPr wrap="square" lIns="0" tIns="0" rIns="0" bIns="0" anchor="ctr" anchorCtr="0">
            <a:noAutofit/>
          </a:bodyPr>
          <a:lstStyle/>
          <a:p>
            <a:pPr algn="ctr" defTabSz="1219140">
              <a:buClr>
                <a:srgbClr val="FFFFFF"/>
              </a:buClr>
            </a:pPr>
            <a:r>
              <a:rPr lang="en" sz="1867" dirty="0">
                <a:solidFill>
                  <a:schemeClr val="tx2">
                    <a:lumMod val="90000"/>
                  </a:schemeClr>
                </a:solidFill>
                <a:ea typeface="Source Sans Pro"/>
                <a:cs typeface="Source Sans Pro"/>
                <a:sym typeface="Source Sans Pro"/>
              </a:rPr>
              <a:t>SECURITY</a:t>
            </a:r>
          </a:p>
        </p:txBody>
      </p:sp>
      <p:cxnSp>
        <p:nvCxnSpPr>
          <p:cNvPr id="49" name="Shape 241">
            <a:extLst>
              <a:ext uri="{FF2B5EF4-FFF2-40B4-BE49-F238E27FC236}">
                <a16:creationId xmlns:a16="http://schemas.microsoft.com/office/drawing/2014/main" id="{A6DD3F61-806E-9A46-97D9-CE16F88D5939}"/>
              </a:ext>
            </a:extLst>
          </p:cNvPr>
          <p:cNvCxnSpPr>
            <a:cxnSpLocks/>
          </p:cNvCxnSpPr>
          <p:nvPr/>
        </p:nvCxnSpPr>
        <p:spPr>
          <a:xfrm>
            <a:off x="1100667" y="5591687"/>
            <a:ext cx="4735179" cy="0"/>
          </a:xfrm>
          <a:prstGeom prst="straightConnector1">
            <a:avLst/>
          </a:prstGeom>
          <a:noFill/>
          <a:ln w="22225" cap="flat" cmpd="sng">
            <a:solidFill>
              <a:srgbClr val="0BA9CF"/>
            </a:solidFill>
            <a:prstDash val="solid"/>
            <a:round/>
            <a:headEnd type="none" w="med" len="med"/>
            <a:tailEnd type="triangle" w="lg" len="lg"/>
          </a:ln>
        </p:spPr>
      </p:cxnSp>
      <p:cxnSp>
        <p:nvCxnSpPr>
          <p:cNvPr id="60" name="Shape 242">
            <a:extLst>
              <a:ext uri="{FF2B5EF4-FFF2-40B4-BE49-F238E27FC236}">
                <a16:creationId xmlns:a16="http://schemas.microsoft.com/office/drawing/2014/main" id="{204CE401-004A-AA45-9861-482FD3C57125}"/>
              </a:ext>
            </a:extLst>
          </p:cNvPr>
          <p:cNvCxnSpPr>
            <a:cxnSpLocks/>
          </p:cNvCxnSpPr>
          <p:nvPr/>
        </p:nvCxnSpPr>
        <p:spPr>
          <a:xfrm flipH="1">
            <a:off x="5957104" y="5591687"/>
            <a:ext cx="5134232" cy="0"/>
          </a:xfrm>
          <a:prstGeom prst="straightConnector1">
            <a:avLst/>
          </a:prstGeom>
          <a:noFill/>
          <a:ln w="22225" cap="flat" cmpd="sng">
            <a:solidFill>
              <a:srgbClr val="0BA9CF"/>
            </a:solidFill>
            <a:prstDash val="solid"/>
            <a:round/>
            <a:headEnd type="none" w="med" len="med"/>
            <a:tailEnd type="triangle" w="lg" len="lg"/>
          </a:ln>
        </p:spPr>
      </p:cxnSp>
      <p:sp>
        <p:nvSpPr>
          <p:cNvPr id="61" name="Shape 243">
            <a:extLst>
              <a:ext uri="{FF2B5EF4-FFF2-40B4-BE49-F238E27FC236}">
                <a16:creationId xmlns:a16="http://schemas.microsoft.com/office/drawing/2014/main" id="{A726672B-9A49-184F-87E2-BB9DD0A93928}"/>
              </a:ext>
            </a:extLst>
          </p:cNvPr>
          <p:cNvSpPr txBox="1"/>
          <p:nvPr/>
        </p:nvSpPr>
        <p:spPr>
          <a:xfrm>
            <a:off x="-335196" y="5705273"/>
            <a:ext cx="4798501" cy="284115"/>
          </a:xfrm>
          <a:prstGeom prst="rect">
            <a:avLst/>
          </a:prstGeom>
          <a:noFill/>
          <a:ln>
            <a:noFill/>
          </a:ln>
        </p:spPr>
        <p:txBody>
          <a:bodyPr wrap="square" lIns="0" tIns="0" rIns="0" bIns="0" anchor="t" anchorCtr="0">
            <a:noAutofit/>
          </a:bodyPr>
          <a:lstStyle/>
          <a:p>
            <a:pPr indent="-93128" algn="r" defTabSz="1219140">
              <a:buClr>
                <a:srgbClr val="FFFFFF"/>
              </a:buClr>
              <a:buSzPct val="100000"/>
            </a:pPr>
            <a:r>
              <a:rPr lang="en" sz="1400" dirty="0">
                <a:solidFill>
                  <a:schemeClr val="bg2"/>
                </a:solidFill>
                <a:ea typeface="Source Sans Pro"/>
                <a:cs typeface="Source Sans Pro"/>
                <a:sym typeface="Source Sans Pro"/>
              </a:rPr>
              <a:t>Quality of design and  Ethics</a:t>
            </a:r>
          </a:p>
          <a:p>
            <a:pPr indent="-93128" algn="r" defTabSz="1219140">
              <a:buClr>
                <a:srgbClr val="FFFFFF"/>
              </a:buClr>
            </a:pPr>
            <a:endParaRPr sz="1400" dirty="0">
              <a:ea typeface="Source Sans Pro"/>
              <a:cs typeface="Source Sans Pro"/>
              <a:sym typeface="Source Sans Pro"/>
            </a:endParaRPr>
          </a:p>
        </p:txBody>
      </p:sp>
      <p:sp>
        <p:nvSpPr>
          <p:cNvPr id="62" name="Shape 244">
            <a:extLst>
              <a:ext uri="{FF2B5EF4-FFF2-40B4-BE49-F238E27FC236}">
                <a16:creationId xmlns:a16="http://schemas.microsoft.com/office/drawing/2014/main" id="{50EF1252-6248-AA4F-8EF8-FC46F7B2E6F2}"/>
              </a:ext>
            </a:extLst>
          </p:cNvPr>
          <p:cNvSpPr txBox="1"/>
          <p:nvPr/>
        </p:nvSpPr>
        <p:spPr>
          <a:xfrm>
            <a:off x="6152826" y="5723527"/>
            <a:ext cx="4455433" cy="329912"/>
          </a:xfrm>
          <a:prstGeom prst="rect">
            <a:avLst/>
          </a:prstGeom>
          <a:noFill/>
          <a:ln>
            <a:noFill/>
          </a:ln>
        </p:spPr>
        <p:txBody>
          <a:bodyPr wrap="square" lIns="0" tIns="0" rIns="0" bIns="0" anchor="t" anchorCtr="0">
            <a:noAutofit/>
          </a:bodyPr>
          <a:lstStyle/>
          <a:p>
            <a:pPr indent="-93128" defTabSz="1219140">
              <a:buClr>
                <a:srgbClr val="FFFFFF"/>
              </a:buClr>
              <a:buSzPct val="100000"/>
            </a:pPr>
            <a:r>
              <a:rPr lang="en" sz="1467" dirty="0">
                <a:solidFill>
                  <a:schemeClr val="bg2"/>
                </a:solidFill>
                <a:ea typeface="Source Sans Pro"/>
                <a:cs typeface="Source Sans Pro"/>
                <a:sym typeface="Source Sans Pro"/>
              </a:rPr>
              <a:t>Platform robustness and SRE(s) skillset</a:t>
            </a:r>
          </a:p>
        </p:txBody>
      </p:sp>
      <p:sp>
        <p:nvSpPr>
          <p:cNvPr id="63" name="Shape 245">
            <a:extLst>
              <a:ext uri="{FF2B5EF4-FFF2-40B4-BE49-F238E27FC236}">
                <a16:creationId xmlns:a16="http://schemas.microsoft.com/office/drawing/2014/main" id="{B7DD76EB-F15B-2E4E-9863-5A6FB8A18E0A}"/>
              </a:ext>
            </a:extLst>
          </p:cNvPr>
          <p:cNvSpPr txBox="1"/>
          <p:nvPr/>
        </p:nvSpPr>
        <p:spPr>
          <a:xfrm>
            <a:off x="1223612" y="2965843"/>
            <a:ext cx="1596969" cy="403532"/>
          </a:xfrm>
          <a:prstGeom prst="rect">
            <a:avLst/>
          </a:prstGeom>
          <a:noFill/>
          <a:ln>
            <a:noFill/>
          </a:ln>
        </p:spPr>
        <p:txBody>
          <a:bodyPr wrap="square" lIns="0" tIns="0" rIns="0" bIns="0" anchor="ctr" anchorCtr="0">
            <a:noAutofit/>
          </a:bodyPr>
          <a:lstStyle/>
          <a:p>
            <a:pPr algn="ctr" defTabSz="1219140">
              <a:buClr>
                <a:srgbClr val="FFFFFF"/>
              </a:buClr>
            </a:pPr>
            <a:r>
              <a:rPr lang="en" sz="1867" dirty="0">
                <a:solidFill>
                  <a:schemeClr val="bg2">
                    <a:lumMod val="95000"/>
                  </a:schemeClr>
                </a:solidFill>
                <a:ea typeface="Source Sans Pro"/>
                <a:cs typeface="Source Sans Pro"/>
                <a:sym typeface="Source Sans Pro"/>
              </a:rPr>
              <a:t>PRIVACY</a:t>
            </a:r>
          </a:p>
        </p:txBody>
      </p:sp>
      <p:sp>
        <p:nvSpPr>
          <p:cNvPr id="64" name="Freeform 63">
            <a:extLst>
              <a:ext uri="{FF2B5EF4-FFF2-40B4-BE49-F238E27FC236}">
                <a16:creationId xmlns:a16="http://schemas.microsoft.com/office/drawing/2014/main" id="{DB52F85D-2688-6E49-85E6-B4E862CC3BD7}"/>
              </a:ext>
            </a:extLst>
          </p:cNvPr>
          <p:cNvSpPr/>
          <p:nvPr/>
        </p:nvSpPr>
        <p:spPr>
          <a:xfrm>
            <a:off x="5336469" y="1878088"/>
            <a:ext cx="2209537" cy="2982573"/>
          </a:xfrm>
          <a:custGeom>
            <a:avLst/>
            <a:gdLst>
              <a:gd name="connsiteX0" fmla="*/ 800037 w 1731039"/>
              <a:gd name="connsiteY0" fmla="*/ 0 h 2336666"/>
              <a:gd name="connsiteX1" fmla="*/ 890710 w 1731039"/>
              <a:gd name="connsiteY1" fmla="*/ 35060 h 2336666"/>
              <a:gd name="connsiteX2" fmla="*/ 1731039 w 1731039"/>
              <a:gd name="connsiteY2" fmla="*/ 1168333 h 2336666"/>
              <a:gd name="connsiteX3" fmla="*/ 890710 w 1731039"/>
              <a:gd name="connsiteY3" fmla="*/ 2301607 h 2336666"/>
              <a:gd name="connsiteX4" fmla="*/ 800037 w 1731039"/>
              <a:gd name="connsiteY4" fmla="*/ 2336666 h 2336666"/>
              <a:gd name="connsiteX5" fmla="*/ 687186 w 1731039"/>
              <a:gd name="connsiteY5" fmla="*/ 2268641 h 2336666"/>
              <a:gd name="connsiteX6" fmla="*/ 0 w 1731039"/>
              <a:gd name="connsiteY6" fmla="*/ 1168333 h 2336666"/>
              <a:gd name="connsiteX7" fmla="*/ 687186 w 1731039"/>
              <a:gd name="connsiteY7" fmla="*/ 68025 h 233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039" h="2336666">
                <a:moveTo>
                  <a:pt x="800037" y="0"/>
                </a:moveTo>
                <a:lnTo>
                  <a:pt x="890710" y="35060"/>
                </a:lnTo>
                <a:cubicBezTo>
                  <a:pt x="1391248" y="253309"/>
                  <a:pt x="1731039" y="678971"/>
                  <a:pt x="1731039" y="1168333"/>
                </a:cubicBezTo>
                <a:cubicBezTo>
                  <a:pt x="1731039" y="1657696"/>
                  <a:pt x="1391248" y="2083357"/>
                  <a:pt x="890710" y="2301607"/>
                </a:cubicBezTo>
                <a:lnTo>
                  <a:pt x="800037" y="2336666"/>
                </a:lnTo>
                <a:lnTo>
                  <a:pt x="687186" y="2268641"/>
                </a:lnTo>
                <a:cubicBezTo>
                  <a:pt x="262608" y="1987048"/>
                  <a:pt x="0" y="1598030"/>
                  <a:pt x="0" y="1168333"/>
                </a:cubicBezTo>
                <a:cubicBezTo>
                  <a:pt x="0" y="738636"/>
                  <a:pt x="262608" y="349618"/>
                  <a:pt x="687186" y="68025"/>
                </a:cubicBezTo>
                <a:close/>
              </a:path>
            </a:pathLst>
          </a:custGeom>
          <a:solidFill>
            <a:srgbClr val="027697"/>
          </a:solidFill>
          <a:ln w="25400" cap="flat" cmpd="sng" algn="ctr">
            <a:noFill/>
            <a:prstDash val="solid"/>
          </a:ln>
          <a:effectLst/>
        </p:spPr>
        <p:txBody>
          <a:bodyPr rtlCol="0" anchor="ctr"/>
          <a:lstStyle/>
          <a:p>
            <a:pPr algn="ctr" defTabSz="1219140">
              <a:defRPr/>
            </a:pPr>
            <a:endParaRPr lang="en-US" sz="1867">
              <a:solidFill>
                <a:srgbClr val="FFFFFF"/>
              </a:solidFill>
              <a:sym typeface="Arial"/>
            </a:endParaRPr>
          </a:p>
        </p:txBody>
      </p:sp>
      <p:sp>
        <p:nvSpPr>
          <p:cNvPr id="65" name="Shape 246">
            <a:extLst>
              <a:ext uri="{FF2B5EF4-FFF2-40B4-BE49-F238E27FC236}">
                <a16:creationId xmlns:a16="http://schemas.microsoft.com/office/drawing/2014/main" id="{65B73557-4192-C34A-8082-28373E0A176B}"/>
              </a:ext>
            </a:extLst>
          </p:cNvPr>
          <p:cNvSpPr/>
          <p:nvPr/>
        </p:nvSpPr>
        <p:spPr>
          <a:xfrm>
            <a:off x="928970" y="1388836"/>
            <a:ext cx="5952972" cy="3935573"/>
          </a:xfrm>
          <a:prstGeom prst="ellipse">
            <a:avLst/>
          </a:prstGeom>
          <a:noFill/>
          <a:ln w="12700" cap="flat" cmpd="sng">
            <a:solidFill>
              <a:srgbClr val="92D050"/>
            </a:solidFill>
            <a:prstDash val="dash"/>
            <a:round/>
            <a:headEnd type="none" w="med" len="med"/>
            <a:tailEnd type="none" w="med" len="med"/>
          </a:ln>
        </p:spPr>
        <p:txBody>
          <a:bodyPr wrap="square" lIns="121900" tIns="60933" rIns="121900" bIns="60933" anchor="ctr" anchorCtr="0">
            <a:noAutofit/>
          </a:bodyPr>
          <a:lstStyle/>
          <a:p>
            <a:pPr indent="-118528" algn="ctr" defTabSz="1219140">
              <a:buClr>
                <a:srgbClr val="000000"/>
              </a:buClr>
            </a:pPr>
            <a:endParaRPr sz="1867">
              <a:solidFill>
                <a:srgbClr val="FFFFFF"/>
              </a:solidFill>
              <a:ea typeface="Arial"/>
              <a:cs typeface="Arial"/>
              <a:sym typeface="Arial"/>
            </a:endParaRPr>
          </a:p>
        </p:txBody>
      </p:sp>
      <p:sp>
        <p:nvSpPr>
          <p:cNvPr id="4" name="TextBox 3">
            <a:extLst>
              <a:ext uri="{FF2B5EF4-FFF2-40B4-BE49-F238E27FC236}">
                <a16:creationId xmlns:a16="http://schemas.microsoft.com/office/drawing/2014/main" id="{C98DEF88-737A-9A4C-8C53-3A858EBA85D9}"/>
              </a:ext>
            </a:extLst>
          </p:cNvPr>
          <p:cNvSpPr txBox="1"/>
          <p:nvPr/>
        </p:nvSpPr>
        <p:spPr>
          <a:xfrm>
            <a:off x="1711887" y="874801"/>
            <a:ext cx="4387740" cy="420564"/>
          </a:xfrm>
          <a:prstGeom prst="rect">
            <a:avLst/>
          </a:prstGeom>
          <a:noFill/>
        </p:spPr>
        <p:txBody>
          <a:bodyPr wrap="none" rtlCol="0">
            <a:spAutoFit/>
          </a:bodyPr>
          <a:lstStyle/>
          <a:p>
            <a:r>
              <a:rPr lang="en-US" sz="2133" dirty="0">
                <a:solidFill>
                  <a:schemeClr val="tx2"/>
                </a:solidFill>
              </a:rPr>
              <a:t>Architectural Design / Governance</a:t>
            </a:r>
          </a:p>
        </p:txBody>
      </p:sp>
      <p:sp>
        <p:nvSpPr>
          <p:cNvPr id="20" name="TextBox 19">
            <a:extLst>
              <a:ext uri="{FF2B5EF4-FFF2-40B4-BE49-F238E27FC236}">
                <a16:creationId xmlns:a16="http://schemas.microsoft.com/office/drawing/2014/main" id="{554F907B-8292-F647-9A27-8D3585BA3DEA}"/>
              </a:ext>
            </a:extLst>
          </p:cNvPr>
          <p:cNvSpPr txBox="1"/>
          <p:nvPr/>
        </p:nvSpPr>
        <p:spPr>
          <a:xfrm>
            <a:off x="7263896" y="874801"/>
            <a:ext cx="2433680" cy="420564"/>
          </a:xfrm>
          <a:prstGeom prst="rect">
            <a:avLst/>
          </a:prstGeom>
          <a:noFill/>
        </p:spPr>
        <p:txBody>
          <a:bodyPr wrap="none" rtlCol="0">
            <a:spAutoFit/>
          </a:bodyPr>
          <a:lstStyle/>
          <a:p>
            <a:pPr algn="ctr"/>
            <a:r>
              <a:rPr lang="en-US" sz="2133" dirty="0">
                <a:solidFill>
                  <a:schemeClr val="tx2"/>
                </a:solidFill>
              </a:rPr>
              <a:t>Platform / DevOps</a:t>
            </a:r>
          </a:p>
        </p:txBody>
      </p:sp>
      <p:sp>
        <p:nvSpPr>
          <p:cNvPr id="5" name="Oval 4">
            <a:extLst>
              <a:ext uri="{FF2B5EF4-FFF2-40B4-BE49-F238E27FC236}">
                <a16:creationId xmlns:a16="http://schemas.microsoft.com/office/drawing/2014/main" id="{F4B9876F-7831-804C-8616-3994E0199CE6}"/>
              </a:ext>
            </a:extLst>
          </p:cNvPr>
          <p:cNvSpPr/>
          <p:nvPr/>
        </p:nvSpPr>
        <p:spPr>
          <a:xfrm>
            <a:off x="3260994" y="1274911"/>
            <a:ext cx="2987407" cy="3880983"/>
          </a:xfrm>
          <a:prstGeom prst="ellipse">
            <a:avLst/>
          </a:prstGeom>
        </p:spPr>
        <p:txBody>
          <a:bodyPr wrap="square" lIns="0" tIns="0" rIns="0" bIns="0" rtlCol="0" anchor="ctr">
            <a:noAutofit/>
          </a:bodyPr>
          <a:lstStyle/>
          <a:p>
            <a:pPr algn="ctr"/>
            <a:endParaRPr lang="en-US" sz="1600" dirty="0" err="1">
              <a:solidFill>
                <a:srgbClr val="FFFFFF"/>
              </a:solidFill>
              <a:latin typeface="Arial"/>
              <a:cs typeface="Arial"/>
            </a:endParaRPr>
          </a:p>
        </p:txBody>
      </p:sp>
    </p:spTree>
    <p:extLst>
      <p:ext uri="{BB962C8B-B14F-4D97-AF65-F5344CB8AC3E}">
        <p14:creationId xmlns:p14="http://schemas.microsoft.com/office/powerpoint/2010/main" val="3000444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EB92-6BEF-D242-A4DC-1C8B9FEB44E9}"/>
              </a:ext>
            </a:extLst>
          </p:cNvPr>
          <p:cNvSpPr>
            <a:spLocks noGrp="1"/>
          </p:cNvSpPr>
          <p:nvPr>
            <p:ph type="title"/>
          </p:nvPr>
        </p:nvSpPr>
        <p:spPr>
          <a:xfrm>
            <a:off x="304799" y="268225"/>
            <a:ext cx="11118761" cy="5128023"/>
          </a:xfrm>
        </p:spPr>
        <p:txBody>
          <a:bodyPr/>
          <a:lstStyle/>
          <a:p>
            <a:r>
              <a:rPr lang="en-US" b="1" i="1" dirty="0">
                <a:solidFill>
                  <a:schemeClr val="bg1"/>
                </a:solidFill>
              </a:rPr>
              <a:t>“</a:t>
            </a:r>
            <a:r>
              <a:rPr lang="en-US" b="1" i="1" dirty="0" err="1">
                <a:solidFill>
                  <a:schemeClr val="bg1"/>
                </a:solidFill>
              </a:rPr>
              <a:t>Nettitude</a:t>
            </a:r>
            <a:r>
              <a:rPr lang="en-US" b="1" i="1" dirty="0">
                <a:solidFill>
                  <a:schemeClr val="bg1"/>
                </a:solidFill>
              </a:rPr>
              <a:t> is delighted to have had the opportunity to work with The Linux Foundation to assess the security of their Hyperledger Fabric blockchain software. This was an exciting and timely piece of work, in a field which </a:t>
            </a:r>
            <a:r>
              <a:rPr lang="en-US" b="1" i="1" dirty="0" err="1">
                <a:solidFill>
                  <a:schemeClr val="bg1"/>
                </a:solidFill>
              </a:rPr>
              <a:t>Nettitude</a:t>
            </a:r>
            <a:r>
              <a:rPr lang="en-US" b="1" i="1" dirty="0">
                <a:solidFill>
                  <a:schemeClr val="bg1"/>
                </a:solidFill>
              </a:rPr>
              <a:t> had already identified as one of our security research priorities.”</a:t>
            </a:r>
            <a:br>
              <a:rPr lang="en-US" dirty="0">
                <a:solidFill>
                  <a:schemeClr val="bg1"/>
                </a:solidFill>
              </a:rPr>
            </a:br>
            <a:endParaRPr lang="en-US" dirty="0">
              <a:solidFill>
                <a:schemeClr val="bg1"/>
              </a:solidFill>
            </a:endParaRPr>
          </a:p>
        </p:txBody>
      </p:sp>
      <p:sp>
        <p:nvSpPr>
          <p:cNvPr id="3" name="Slide Number Placeholder 2">
            <a:extLst>
              <a:ext uri="{FF2B5EF4-FFF2-40B4-BE49-F238E27FC236}">
                <a16:creationId xmlns:a16="http://schemas.microsoft.com/office/drawing/2014/main" id="{347E7F44-8FF6-8F46-8053-81C547E54400}"/>
              </a:ext>
            </a:extLst>
          </p:cNvPr>
          <p:cNvSpPr>
            <a:spLocks noGrp="1"/>
          </p:cNvSpPr>
          <p:nvPr>
            <p:ph type="sldNum" sz="quarter" idx="10"/>
          </p:nvPr>
        </p:nvSpPr>
        <p:spPr/>
        <p:txBody>
          <a:bodyPr/>
          <a:lstStyle/>
          <a:p>
            <a:fld id="{3FD999D4-B456-9943-89B7-30D56181CE18}" type="slidenum">
              <a:rPr lang="en-US" smtClean="0"/>
              <a:t>7</a:t>
            </a:fld>
            <a:endParaRPr lang="en-US"/>
          </a:p>
        </p:txBody>
      </p:sp>
    </p:spTree>
    <p:extLst>
      <p:ext uri="{BB962C8B-B14F-4D97-AF65-F5344CB8AC3E}">
        <p14:creationId xmlns:p14="http://schemas.microsoft.com/office/powerpoint/2010/main" val="1635870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1B52E687-9B09-EB4E-83DC-28941F26EC4A}"/>
              </a:ext>
            </a:extLst>
          </p:cNvPr>
          <p:cNvSpPr>
            <a:spLocks noGrp="1"/>
          </p:cNvSpPr>
          <p:nvPr>
            <p:ph type="title"/>
          </p:nvPr>
        </p:nvSpPr>
        <p:spPr>
          <a:xfrm>
            <a:off x="304800" y="268223"/>
            <a:ext cx="9922136" cy="886492"/>
          </a:xfrm>
        </p:spPr>
        <p:txBody>
          <a:bodyPr/>
          <a:lstStyle/>
          <a:p>
            <a:r>
              <a:rPr lang="en-US" dirty="0">
                <a:solidFill>
                  <a:schemeClr val="bg2"/>
                </a:solidFill>
              </a:rPr>
              <a:t>Set theory – Privacy and Security</a:t>
            </a:r>
          </a:p>
        </p:txBody>
      </p:sp>
      <p:sp>
        <p:nvSpPr>
          <p:cNvPr id="3" name="Slide Number Placeholder 2">
            <a:extLst>
              <a:ext uri="{FF2B5EF4-FFF2-40B4-BE49-F238E27FC236}">
                <a16:creationId xmlns:a16="http://schemas.microsoft.com/office/drawing/2014/main" id="{68D17DAC-D96A-244D-B99C-76785B06B87B}"/>
              </a:ext>
            </a:extLst>
          </p:cNvPr>
          <p:cNvSpPr>
            <a:spLocks noGrp="1"/>
          </p:cNvSpPr>
          <p:nvPr>
            <p:ph type="sldNum" sz="quarter" idx="10"/>
          </p:nvPr>
        </p:nvSpPr>
        <p:spPr/>
        <p:txBody>
          <a:bodyPr/>
          <a:lstStyle/>
          <a:p>
            <a:fld id="{D0BE6F14-FF48-0F4F-A8AA-2E3F25371E4A}" type="slidenum">
              <a:rPr lang="en-US" smtClean="0"/>
              <a:pPr/>
              <a:t>8</a:t>
            </a:fld>
            <a:endParaRPr lang="en-US" dirty="0"/>
          </a:p>
        </p:txBody>
      </p:sp>
      <p:sp>
        <p:nvSpPr>
          <p:cNvPr id="35" name="Oval 34">
            <a:extLst>
              <a:ext uri="{FF2B5EF4-FFF2-40B4-BE49-F238E27FC236}">
                <a16:creationId xmlns:a16="http://schemas.microsoft.com/office/drawing/2014/main" id="{98F27097-859E-6F43-B2EF-DE8C1EEEDA97}"/>
              </a:ext>
            </a:extLst>
          </p:cNvPr>
          <p:cNvSpPr/>
          <p:nvPr/>
        </p:nvSpPr>
        <p:spPr>
          <a:xfrm>
            <a:off x="892462" y="1370420"/>
            <a:ext cx="5989481" cy="3972409"/>
          </a:xfrm>
          <a:prstGeom prst="ellipse">
            <a:avLst/>
          </a:prstGeom>
          <a:solidFill>
            <a:srgbClr val="92D050"/>
          </a:solidFill>
          <a:ln w="25400" cap="flat" cmpd="sng" algn="ctr">
            <a:noFill/>
            <a:prstDash val="solid"/>
          </a:ln>
          <a:effectLst/>
        </p:spPr>
        <p:txBody>
          <a:bodyPr rtlCol="0" anchor="ctr"/>
          <a:lstStyle/>
          <a:p>
            <a:pPr algn="ctr" defTabSz="1219140">
              <a:defRPr/>
            </a:pPr>
            <a:endParaRPr lang="en-US" sz="1867">
              <a:solidFill>
                <a:srgbClr val="FFFFFF"/>
              </a:solidFill>
              <a:sym typeface="Arial"/>
            </a:endParaRPr>
          </a:p>
        </p:txBody>
      </p:sp>
      <p:sp>
        <p:nvSpPr>
          <p:cNvPr id="36" name="Oval 35">
            <a:extLst>
              <a:ext uri="{FF2B5EF4-FFF2-40B4-BE49-F238E27FC236}">
                <a16:creationId xmlns:a16="http://schemas.microsoft.com/office/drawing/2014/main" id="{05551FA5-BF76-BF4F-ADDD-CAD613B1E8DE}"/>
              </a:ext>
            </a:extLst>
          </p:cNvPr>
          <p:cNvSpPr/>
          <p:nvPr/>
        </p:nvSpPr>
        <p:spPr>
          <a:xfrm>
            <a:off x="5310061" y="1370420"/>
            <a:ext cx="5989481" cy="3972409"/>
          </a:xfrm>
          <a:prstGeom prst="ellipse">
            <a:avLst/>
          </a:prstGeom>
          <a:solidFill>
            <a:srgbClr val="0D83AF"/>
          </a:solidFill>
          <a:ln w="25400" cap="flat" cmpd="sng" algn="ctr">
            <a:noFill/>
            <a:prstDash val="solid"/>
          </a:ln>
          <a:effectLst/>
        </p:spPr>
        <p:txBody>
          <a:bodyPr rtlCol="0" anchor="ctr"/>
          <a:lstStyle/>
          <a:p>
            <a:pPr algn="ctr" defTabSz="1219140">
              <a:defRPr/>
            </a:pPr>
            <a:endParaRPr lang="en-US" sz="1867">
              <a:solidFill>
                <a:srgbClr val="FFFFFF"/>
              </a:solidFill>
              <a:sym typeface="Arial"/>
            </a:endParaRPr>
          </a:p>
        </p:txBody>
      </p:sp>
      <p:sp>
        <p:nvSpPr>
          <p:cNvPr id="37" name="Oval 36">
            <a:extLst>
              <a:ext uri="{FF2B5EF4-FFF2-40B4-BE49-F238E27FC236}">
                <a16:creationId xmlns:a16="http://schemas.microsoft.com/office/drawing/2014/main" id="{B6F4F929-B3C5-9246-B2F0-D34FCFB239B6}"/>
              </a:ext>
            </a:extLst>
          </p:cNvPr>
          <p:cNvSpPr/>
          <p:nvPr/>
        </p:nvSpPr>
        <p:spPr>
          <a:xfrm>
            <a:off x="3420487" y="1711533"/>
            <a:ext cx="4099111" cy="3290179"/>
          </a:xfrm>
          <a:prstGeom prst="ellipse">
            <a:avLst/>
          </a:prstGeom>
          <a:solidFill>
            <a:srgbClr val="F68200"/>
          </a:solidFill>
          <a:ln w="25400" cap="flat" cmpd="sng" algn="ctr">
            <a:noFill/>
            <a:prstDash val="solid"/>
          </a:ln>
          <a:effectLst/>
        </p:spPr>
        <p:txBody>
          <a:bodyPr rtlCol="0" anchor="ctr"/>
          <a:lstStyle/>
          <a:p>
            <a:pPr algn="ctr" defTabSz="1219140">
              <a:defRPr/>
            </a:pPr>
            <a:endParaRPr lang="en-US" sz="1867">
              <a:solidFill>
                <a:srgbClr val="FFFFFF"/>
              </a:solidFill>
              <a:sym typeface="Arial"/>
            </a:endParaRPr>
          </a:p>
        </p:txBody>
      </p:sp>
      <p:sp>
        <p:nvSpPr>
          <p:cNvPr id="39" name="Shape 239">
            <a:extLst>
              <a:ext uri="{FF2B5EF4-FFF2-40B4-BE49-F238E27FC236}">
                <a16:creationId xmlns:a16="http://schemas.microsoft.com/office/drawing/2014/main" id="{75A5E637-AC76-BD4F-8DF9-A507326264CA}"/>
              </a:ext>
            </a:extLst>
          </p:cNvPr>
          <p:cNvSpPr txBox="1"/>
          <p:nvPr/>
        </p:nvSpPr>
        <p:spPr>
          <a:xfrm>
            <a:off x="5406883" y="2861591"/>
            <a:ext cx="1491887" cy="990064"/>
          </a:xfrm>
          <a:prstGeom prst="rect">
            <a:avLst/>
          </a:prstGeom>
          <a:noFill/>
          <a:ln>
            <a:noFill/>
          </a:ln>
        </p:spPr>
        <p:txBody>
          <a:bodyPr wrap="square" lIns="0" tIns="0" rIns="0" bIns="0" anchor="ctr" anchorCtr="0">
            <a:noAutofit/>
          </a:bodyPr>
          <a:lstStyle/>
          <a:p>
            <a:pPr algn="ctr" defTabSz="1219140">
              <a:buClr>
                <a:srgbClr val="FFFFFF"/>
              </a:buClr>
            </a:pPr>
            <a:r>
              <a:rPr lang="en" sz="1867" dirty="0">
                <a:solidFill>
                  <a:srgbClr val="FFFFFF"/>
                </a:solidFill>
                <a:ea typeface="Source Sans Pro"/>
                <a:cs typeface="Source Sans Pro"/>
                <a:sym typeface="Source Sans Pro"/>
              </a:rPr>
              <a:t>Fast</a:t>
            </a:r>
            <a:r>
              <a:rPr lang="en-US" sz="1867" dirty="0">
                <a:solidFill>
                  <a:srgbClr val="FFFFFF"/>
                </a:solidFill>
                <a:ea typeface="Source Sans Pro"/>
                <a:cs typeface="Source Sans Pro"/>
                <a:sym typeface="Source Sans Pro"/>
              </a:rPr>
              <a:t> </a:t>
            </a:r>
            <a:r>
              <a:rPr lang="en" sz="1867" dirty="0">
                <a:solidFill>
                  <a:srgbClr val="FFFFFF"/>
                </a:solidFill>
                <a:ea typeface="Source Sans Pro"/>
                <a:cs typeface="Source Sans Pro"/>
                <a:sym typeface="Source Sans Pro"/>
              </a:rPr>
              <a:t>Data</a:t>
            </a:r>
          </a:p>
          <a:p>
            <a:pPr algn="ctr" defTabSz="1219140">
              <a:buClr>
                <a:srgbClr val="FFFFFF"/>
              </a:buClr>
            </a:pPr>
            <a:r>
              <a:rPr lang="en" sz="1867" dirty="0">
                <a:solidFill>
                  <a:srgbClr val="FFFFFF"/>
                </a:solidFill>
                <a:ea typeface="Source Sans Pro"/>
                <a:cs typeface="Source Sans Pro"/>
                <a:sym typeface="Source Sans Pro"/>
              </a:rPr>
              <a:t>Applications</a:t>
            </a:r>
          </a:p>
        </p:txBody>
      </p:sp>
      <p:sp>
        <p:nvSpPr>
          <p:cNvPr id="46" name="Shape 240">
            <a:extLst>
              <a:ext uri="{FF2B5EF4-FFF2-40B4-BE49-F238E27FC236}">
                <a16:creationId xmlns:a16="http://schemas.microsoft.com/office/drawing/2014/main" id="{5C95ADD4-89DF-A84F-BD47-59B336FB9233}"/>
              </a:ext>
            </a:extLst>
          </p:cNvPr>
          <p:cNvSpPr txBox="1"/>
          <p:nvPr/>
        </p:nvSpPr>
        <p:spPr>
          <a:xfrm>
            <a:off x="8129206" y="2819297"/>
            <a:ext cx="1704341" cy="696619"/>
          </a:xfrm>
          <a:prstGeom prst="rect">
            <a:avLst/>
          </a:prstGeom>
          <a:noFill/>
          <a:ln>
            <a:noFill/>
          </a:ln>
        </p:spPr>
        <p:txBody>
          <a:bodyPr wrap="square" lIns="0" tIns="0" rIns="0" bIns="0" anchor="ctr" anchorCtr="0">
            <a:noAutofit/>
          </a:bodyPr>
          <a:lstStyle/>
          <a:p>
            <a:pPr algn="ctr" defTabSz="1219140">
              <a:buClr>
                <a:srgbClr val="FFFFFF"/>
              </a:buClr>
            </a:pPr>
            <a:r>
              <a:rPr lang="en" sz="1867" dirty="0">
                <a:solidFill>
                  <a:schemeClr val="tx2">
                    <a:lumMod val="90000"/>
                  </a:schemeClr>
                </a:solidFill>
                <a:ea typeface="Source Sans Pro"/>
                <a:cs typeface="Source Sans Pro"/>
                <a:sym typeface="Source Sans Pro"/>
              </a:rPr>
              <a:t>SECURITY</a:t>
            </a:r>
          </a:p>
        </p:txBody>
      </p:sp>
      <p:cxnSp>
        <p:nvCxnSpPr>
          <p:cNvPr id="49" name="Shape 241">
            <a:extLst>
              <a:ext uri="{FF2B5EF4-FFF2-40B4-BE49-F238E27FC236}">
                <a16:creationId xmlns:a16="http://schemas.microsoft.com/office/drawing/2014/main" id="{A6DD3F61-806E-9A46-97D9-CE16F88D5939}"/>
              </a:ext>
            </a:extLst>
          </p:cNvPr>
          <p:cNvCxnSpPr>
            <a:cxnSpLocks/>
          </p:cNvCxnSpPr>
          <p:nvPr/>
        </p:nvCxnSpPr>
        <p:spPr>
          <a:xfrm>
            <a:off x="1100667" y="5591687"/>
            <a:ext cx="4735179" cy="0"/>
          </a:xfrm>
          <a:prstGeom prst="straightConnector1">
            <a:avLst/>
          </a:prstGeom>
          <a:noFill/>
          <a:ln w="22225" cap="flat" cmpd="sng">
            <a:solidFill>
              <a:srgbClr val="0BA9CF"/>
            </a:solidFill>
            <a:prstDash val="solid"/>
            <a:round/>
            <a:headEnd type="none" w="med" len="med"/>
            <a:tailEnd type="triangle" w="lg" len="lg"/>
          </a:ln>
        </p:spPr>
      </p:cxnSp>
      <p:cxnSp>
        <p:nvCxnSpPr>
          <p:cNvPr id="60" name="Shape 242">
            <a:extLst>
              <a:ext uri="{FF2B5EF4-FFF2-40B4-BE49-F238E27FC236}">
                <a16:creationId xmlns:a16="http://schemas.microsoft.com/office/drawing/2014/main" id="{204CE401-004A-AA45-9861-482FD3C57125}"/>
              </a:ext>
            </a:extLst>
          </p:cNvPr>
          <p:cNvCxnSpPr>
            <a:cxnSpLocks/>
          </p:cNvCxnSpPr>
          <p:nvPr/>
        </p:nvCxnSpPr>
        <p:spPr>
          <a:xfrm flipH="1">
            <a:off x="5957104" y="5591687"/>
            <a:ext cx="5134232" cy="0"/>
          </a:xfrm>
          <a:prstGeom prst="straightConnector1">
            <a:avLst/>
          </a:prstGeom>
          <a:noFill/>
          <a:ln w="22225" cap="flat" cmpd="sng">
            <a:solidFill>
              <a:srgbClr val="0BA9CF"/>
            </a:solidFill>
            <a:prstDash val="solid"/>
            <a:round/>
            <a:headEnd type="none" w="med" len="med"/>
            <a:tailEnd type="triangle" w="lg" len="lg"/>
          </a:ln>
        </p:spPr>
      </p:cxnSp>
      <p:sp>
        <p:nvSpPr>
          <p:cNvPr id="61" name="Shape 243">
            <a:extLst>
              <a:ext uri="{FF2B5EF4-FFF2-40B4-BE49-F238E27FC236}">
                <a16:creationId xmlns:a16="http://schemas.microsoft.com/office/drawing/2014/main" id="{A726672B-9A49-184F-87E2-BB9DD0A93928}"/>
              </a:ext>
            </a:extLst>
          </p:cNvPr>
          <p:cNvSpPr txBox="1"/>
          <p:nvPr/>
        </p:nvSpPr>
        <p:spPr>
          <a:xfrm>
            <a:off x="-335196" y="5705273"/>
            <a:ext cx="4798501" cy="284115"/>
          </a:xfrm>
          <a:prstGeom prst="rect">
            <a:avLst/>
          </a:prstGeom>
          <a:noFill/>
          <a:ln>
            <a:noFill/>
          </a:ln>
        </p:spPr>
        <p:txBody>
          <a:bodyPr wrap="square" lIns="0" tIns="0" rIns="0" bIns="0" anchor="t" anchorCtr="0">
            <a:noAutofit/>
          </a:bodyPr>
          <a:lstStyle/>
          <a:p>
            <a:pPr indent="-93128" algn="r" defTabSz="1219140">
              <a:buClr>
                <a:srgbClr val="FFFFFF"/>
              </a:buClr>
              <a:buSzPct val="100000"/>
            </a:pPr>
            <a:r>
              <a:rPr lang="en" sz="1400" dirty="0">
                <a:solidFill>
                  <a:schemeClr val="bg2"/>
                </a:solidFill>
                <a:ea typeface="Source Sans Pro"/>
                <a:cs typeface="Source Sans Pro"/>
                <a:sym typeface="Source Sans Pro"/>
              </a:rPr>
              <a:t>Quality of design and  Ethics</a:t>
            </a:r>
          </a:p>
          <a:p>
            <a:pPr indent="-93128" algn="r" defTabSz="1219140">
              <a:buClr>
                <a:srgbClr val="FFFFFF"/>
              </a:buClr>
            </a:pPr>
            <a:endParaRPr sz="1400" dirty="0">
              <a:ea typeface="Source Sans Pro"/>
              <a:cs typeface="Source Sans Pro"/>
              <a:sym typeface="Source Sans Pro"/>
            </a:endParaRPr>
          </a:p>
        </p:txBody>
      </p:sp>
      <p:sp>
        <p:nvSpPr>
          <p:cNvPr id="62" name="Shape 244">
            <a:extLst>
              <a:ext uri="{FF2B5EF4-FFF2-40B4-BE49-F238E27FC236}">
                <a16:creationId xmlns:a16="http://schemas.microsoft.com/office/drawing/2014/main" id="{50EF1252-6248-AA4F-8EF8-FC46F7B2E6F2}"/>
              </a:ext>
            </a:extLst>
          </p:cNvPr>
          <p:cNvSpPr txBox="1"/>
          <p:nvPr/>
        </p:nvSpPr>
        <p:spPr>
          <a:xfrm>
            <a:off x="6152826" y="5723527"/>
            <a:ext cx="4455433" cy="329912"/>
          </a:xfrm>
          <a:prstGeom prst="rect">
            <a:avLst/>
          </a:prstGeom>
          <a:noFill/>
          <a:ln>
            <a:noFill/>
          </a:ln>
        </p:spPr>
        <p:txBody>
          <a:bodyPr wrap="square" lIns="0" tIns="0" rIns="0" bIns="0" anchor="t" anchorCtr="0">
            <a:noAutofit/>
          </a:bodyPr>
          <a:lstStyle/>
          <a:p>
            <a:pPr indent="-93128" defTabSz="1219140">
              <a:buClr>
                <a:srgbClr val="FFFFFF"/>
              </a:buClr>
              <a:buSzPct val="100000"/>
            </a:pPr>
            <a:r>
              <a:rPr lang="en" sz="1467" dirty="0">
                <a:solidFill>
                  <a:schemeClr val="bg2"/>
                </a:solidFill>
                <a:ea typeface="Source Sans Pro"/>
                <a:cs typeface="Source Sans Pro"/>
                <a:sym typeface="Source Sans Pro"/>
              </a:rPr>
              <a:t>Platform robustness and SRE(s) skillset</a:t>
            </a:r>
          </a:p>
        </p:txBody>
      </p:sp>
      <p:sp>
        <p:nvSpPr>
          <p:cNvPr id="63" name="Shape 245">
            <a:extLst>
              <a:ext uri="{FF2B5EF4-FFF2-40B4-BE49-F238E27FC236}">
                <a16:creationId xmlns:a16="http://schemas.microsoft.com/office/drawing/2014/main" id="{B7DD76EB-F15B-2E4E-9863-5A6FB8A18E0A}"/>
              </a:ext>
            </a:extLst>
          </p:cNvPr>
          <p:cNvSpPr txBox="1"/>
          <p:nvPr/>
        </p:nvSpPr>
        <p:spPr>
          <a:xfrm>
            <a:off x="1223612" y="2965843"/>
            <a:ext cx="1596969" cy="403532"/>
          </a:xfrm>
          <a:prstGeom prst="rect">
            <a:avLst/>
          </a:prstGeom>
          <a:noFill/>
          <a:ln>
            <a:noFill/>
          </a:ln>
        </p:spPr>
        <p:txBody>
          <a:bodyPr wrap="square" lIns="0" tIns="0" rIns="0" bIns="0" anchor="ctr" anchorCtr="0">
            <a:noAutofit/>
          </a:bodyPr>
          <a:lstStyle/>
          <a:p>
            <a:pPr algn="ctr" defTabSz="1219140">
              <a:buClr>
                <a:srgbClr val="FFFFFF"/>
              </a:buClr>
            </a:pPr>
            <a:r>
              <a:rPr lang="en" sz="1867" dirty="0">
                <a:solidFill>
                  <a:schemeClr val="bg2">
                    <a:lumMod val="95000"/>
                  </a:schemeClr>
                </a:solidFill>
                <a:ea typeface="Source Sans Pro"/>
                <a:cs typeface="Source Sans Pro"/>
                <a:sym typeface="Source Sans Pro"/>
              </a:rPr>
              <a:t>PRIVACY</a:t>
            </a:r>
          </a:p>
        </p:txBody>
      </p:sp>
      <p:sp>
        <p:nvSpPr>
          <p:cNvPr id="64" name="Freeform 63">
            <a:extLst>
              <a:ext uri="{FF2B5EF4-FFF2-40B4-BE49-F238E27FC236}">
                <a16:creationId xmlns:a16="http://schemas.microsoft.com/office/drawing/2014/main" id="{DB52F85D-2688-6E49-85E6-B4E862CC3BD7}"/>
              </a:ext>
            </a:extLst>
          </p:cNvPr>
          <p:cNvSpPr/>
          <p:nvPr/>
        </p:nvSpPr>
        <p:spPr>
          <a:xfrm>
            <a:off x="5336469" y="1878088"/>
            <a:ext cx="2209537" cy="2982573"/>
          </a:xfrm>
          <a:custGeom>
            <a:avLst/>
            <a:gdLst>
              <a:gd name="connsiteX0" fmla="*/ 800037 w 1731039"/>
              <a:gd name="connsiteY0" fmla="*/ 0 h 2336666"/>
              <a:gd name="connsiteX1" fmla="*/ 890710 w 1731039"/>
              <a:gd name="connsiteY1" fmla="*/ 35060 h 2336666"/>
              <a:gd name="connsiteX2" fmla="*/ 1731039 w 1731039"/>
              <a:gd name="connsiteY2" fmla="*/ 1168333 h 2336666"/>
              <a:gd name="connsiteX3" fmla="*/ 890710 w 1731039"/>
              <a:gd name="connsiteY3" fmla="*/ 2301607 h 2336666"/>
              <a:gd name="connsiteX4" fmla="*/ 800037 w 1731039"/>
              <a:gd name="connsiteY4" fmla="*/ 2336666 h 2336666"/>
              <a:gd name="connsiteX5" fmla="*/ 687186 w 1731039"/>
              <a:gd name="connsiteY5" fmla="*/ 2268641 h 2336666"/>
              <a:gd name="connsiteX6" fmla="*/ 0 w 1731039"/>
              <a:gd name="connsiteY6" fmla="*/ 1168333 h 2336666"/>
              <a:gd name="connsiteX7" fmla="*/ 687186 w 1731039"/>
              <a:gd name="connsiteY7" fmla="*/ 68025 h 233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039" h="2336666">
                <a:moveTo>
                  <a:pt x="800037" y="0"/>
                </a:moveTo>
                <a:lnTo>
                  <a:pt x="890710" y="35060"/>
                </a:lnTo>
                <a:cubicBezTo>
                  <a:pt x="1391248" y="253309"/>
                  <a:pt x="1731039" y="678971"/>
                  <a:pt x="1731039" y="1168333"/>
                </a:cubicBezTo>
                <a:cubicBezTo>
                  <a:pt x="1731039" y="1657696"/>
                  <a:pt x="1391248" y="2083357"/>
                  <a:pt x="890710" y="2301607"/>
                </a:cubicBezTo>
                <a:lnTo>
                  <a:pt x="800037" y="2336666"/>
                </a:lnTo>
                <a:lnTo>
                  <a:pt x="687186" y="2268641"/>
                </a:lnTo>
                <a:cubicBezTo>
                  <a:pt x="262608" y="1987048"/>
                  <a:pt x="0" y="1598030"/>
                  <a:pt x="0" y="1168333"/>
                </a:cubicBezTo>
                <a:cubicBezTo>
                  <a:pt x="0" y="738636"/>
                  <a:pt x="262608" y="349618"/>
                  <a:pt x="687186" y="68025"/>
                </a:cubicBezTo>
                <a:close/>
              </a:path>
            </a:pathLst>
          </a:custGeom>
          <a:solidFill>
            <a:srgbClr val="027697"/>
          </a:solidFill>
          <a:ln w="25400" cap="flat" cmpd="sng" algn="ctr">
            <a:noFill/>
            <a:prstDash val="solid"/>
          </a:ln>
          <a:effectLst/>
        </p:spPr>
        <p:txBody>
          <a:bodyPr rtlCol="0" anchor="ctr"/>
          <a:lstStyle/>
          <a:p>
            <a:pPr algn="ctr" defTabSz="1219140">
              <a:defRPr/>
            </a:pPr>
            <a:endParaRPr lang="en-US" sz="1867">
              <a:solidFill>
                <a:srgbClr val="FFFFFF"/>
              </a:solidFill>
              <a:sym typeface="Arial"/>
            </a:endParaRPr>
          </a:p>
        </p:txBody>
      </p:sp>
      <p:sp>
        <p:nvSpPr>
          <p:cNvPr id="65" name="Shape 246">
            <a:extLst>
              <a:ext uri="{FF2B5EF4-FFF2-40B4-BE49-F238E27FC236}">
                <a16:creationId xmlns:a16="http://schemas.microsoft.com/office/drawing/2014/main" id="{65B73557-4192-C34A-8082-28373E0A176B}"/>
              </a:ext>
            </a:extLst>
          </p:cNvPr>
          <p:cNvSpPr/>
          <p:nvPr/>
        </p:nvSpPr>
        <p:spPr>
          <a:xfrm>
            <a:off x="928970" y="1388836"/>
            <a:ext cx="5952972" cy="3935573"/>
          </a:xfrm>
          <a:prstGeom prst="ellipse">
            <a:avLst/>
          </a:prstGeom>
          <a:noFill/>
          <a:ln w="12700" cap="flat" cmpd="sng">
            <a:solidFill>
              <a:srgbClr val="92D050"/>
            </a:solidFill>
            <a:prstDash val="dash"/>
            <a:round/>
            <a:headEnd type="none" w="med" len="med"/>
            <a:tailEnd type="none" w="med" len="med"/>
          </a:ln>
        </p:spPr>
        <p:txBody>
          <a:bodyPr wrap="square" lIns="121900" tIns="60933" rIns="121900" bIns="60933" anchor="ctr" anchorCtr="0">
            <a:noAutofit/>
          </a:bodyPr>
          <a:lstStyle/>
          <a:p>
            <a:pPr indent="-118528" algn="ctr" defTabSz="1219140">
              <a:buClr>
                <a:srgbClr val="000000"/>
              </a:buClr>
            </a:pPr>
            <a:endParaRPr sz="1867">
              <a:solidFill>
                <a:srgbClr val="FFFFFF"/>
              </a:solidFill>
              <a:ea typeface="Arial"/>
              <a:cs typeface="Arial"/>
              <a:sym typeface="Arial"/>
            </a:endParaRPr>
          </a:p>
        </p:txBody>
      </p:sp>
      <p:sp>
        <p:nvSpPr>
          <p:cNvPr id="4" name="TextBox 3">
            <a:extLst>
              <a:ext uri="{FF2B5EF4-FFF2-40B4-BE49-F238E27FC236}">
                <a16:creationId xmlns:a16="http://schemas.microsoft.com/office/drawing/2014/main" id="{C98DEF88-737A-9A4C-8C53-3A858EBA85D9}"/>
              </a:ext>
            </a:extLst>
          </p:cNvPr>
          <p:cNvSpPr txBox="1"/>
          <p:nvPr/>
        </p:nvSpPr>
        <p:spPr>
          <a:xfrm>
            <a:off x="1711887" y="874801"/>
            <a:ext cx="4387740" cy="420564"/>
          </a:xfrm>
          <a:prstGeom prst="rect">
            <a:avLst/>
          </a:prstGeom>
          <a:noFill/>
        </p:spPr>
        <p:txBody>
          <a:bodyPr wrap="none" rtlCol="0">
            <a:spAutoFit/>
          </a:bodyPr>
          <a:lstStyle/>
          <a:p>
            <a:r>
              <a:rPr lang="en-US" sz="2133" dirty="0">
                <a:solidFill>
                  <a:schemeClr val="tx2"/>
                </a:solidFill>
              </a:rPr>
              <a:t>Architectural Design / Governance</a:t>
            </a:r>
          </a:p>
        </p:txBody>
      </p:sp>
      <p:sp>
        <p:nvSpPr>
          <p:cNvPr id="20" name="TextBox 19">
            <a:extLst>
              <a:ext uri="{FF2B5EF4-FFF2-40B4-BE49-F238E27FC236}">
                <a16:creationId xmlns:a16="http://schemas.microsoft.com/office/drawing/2014/main" id="{554F907B-8292-F647-9A27-8D3585BA3DEA}"/>
              </a:ext>
            </a:extLst>
          </p:cNvPr>
          <p:cNvSpPr txBox="1"/>
          <p:nvPr/>
        </p:nvSpPr>
        <p:spPr>
          <a:xfrm>
            <a:off x="7263896" y="874801"/>
            <a:ext cx="2433680" cy="420564"/>
          </a:xfrm>
          <a:prstGeom prst="rect">
            <a:avLst/>
          </a:prstGeom>
          <a:noFill/>
        </p:spPr>
        <p:txBody>
          <a:bodyPr wrap="none" rtlCol="0">
            <a:spAutoFit/>
          </a:bodyPr>
          <a:lstStyle/>
          <a:p>
            <a:pPr algn="ctr"/>
            <a:r>
              <a:rPr lang="en-US" sz="2133" dirty="0">
                <a:solidFill>
                  <a:schemeClr val="tx2"/>
                </a:solidFill>
              </a:rPr>
              <a:t>Platform / DevOps</a:t>
            </a:r>
          </a:p>
        </p:txBody>
      </p:sp>
      <p:sp>
        <p:nvSpPr>
          <p:cNvPr id="5" name="Oval 4">
            <a:extLst>
              <a:ext uri="{FF2B5EF4-FFF2-40B4-BE49-F238E27FC236}">
                <a16:creationId xmlns:a16="http://schemas.microsoft.com/office/drawing/2014/main" id="{F4B9876F-7831-804C-8616-3994E0199CE6}"/>
              </a:ext>
            </a:extLst>
          </p:cNvPr>
          <p:cNvSpPr/>
          <p:nvPr/>
        </p:nvSpPr>
        <p:spPr>
          <a:xfrm>
            <a:off x="3260994" y="1274911"/>
            <a:ext cx="2987407" cy="3880983"/>
          </a:xfrm>
          <a:prstGeom prst="ellipse">
            <a:avLst/>
          </a:prstGeom>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9" name="Oval 18">
            <a:extLst>
              <a:ext uri="{FF2B5EF4-FFF2-40B4-BE49-F238E27FC236}">
                <a16:creationId xmlns:a16="http://schemas.microsoft.com/office/drawing/2014/main" id="{523A86D1-DE22-FC47-A058-481E444D7DF6}"/>
              </a:ext>
            </a:extLst>
          </p:cNvPr>
          <p:cNvSpPr/>
          <p:nvPr/>
        </p:nvSpPr>
        <p:spPr>
          <a:xfrm>
            <a:off x="3233285" y="1523769"/>
            <a:ext cx="4596035" cy="3800640"/>
          </a:xfrm>
          <a:prstGeom prst="ellipse">
            <a:avLst/>
          </a:prstGeom>
          <a:ln w="63500">
            <a:solidFill>
              <a:schemeClr val="bg2">
                <a:lumMod val="95000"/>
              </a:schemeClr>
            </a:solidFill>
            <a:prstDash val="dash"/>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22" name="Shape 238">
            <a:extLst>
              <a:ext uri="{FF2B5EF4-FFF2-40B4-BE49-F238E27FC236}">
                <a16:creationId xmlns:a16="http://schemas.microsoft.com/office/drawing/2014/main" id="{8279AE43-0512-1F4D-BEA3-B46866D8D4AF}"/>
              </a:ext>
            </a:extLst>
          </p:cNvPr>
          <p:cNvSpPr txBox="1"/>
          <p:nvPr/>
        </p:nvSpPr>
        <p:spPr>
          <a:xfrm>
            <a:off x="4283914" y="2954383"/>
            <a:ext cx="2752889" cy="696619"/>
          </a:xfrm>
          <a:prstGeom prst="rect">
            <a:avLst/>
          </a:prstGeom>
          <a:solidFill>
            <a:schemeClr val="bg2">
              <a:alpha val="70000"/>
            </a:schemeClr>
          </a:solidFill>
          <a:ln>
            <a:noFill/>
          </a:ln>
        </p:spPr>
        <p:txBody>
          <a:bodyPr wrap="square" lIns="0" tIns="0" rIns="0" bIns="0" anchor="ctr" anchorCtr="0">
            <a:noAutofit/>
          </a:bodyPr>
          <a:lstStyle/>
          <a:p>
            <a:pPr algn="ctr" defTabSz="1219140">
              <a:buClr>
                <a:srgbClr val="FFFFFF"/>
              </a:buClr>
            </a:pPr>
            <a:r>
              <a:rPr lang="en" sz="1867" b="1" dirty="0">
                <a:ea typeface="Source Sans Pro"/>
                <a:cs typeface="Source Sans Pro"/>
                <a:sym typeface="Source Sans Pro"/>
              </a:rPr>
              <a:t>Utopia HLF</a:t>
            </a:r>
          </a:p>
        </p:txBody>
      </p:sp>
    </p:spTree>
    <p:extLst>
      <p:ext uri="{BB962C8B-B14F-4D97-AF65-F5344CB8AC3E}">
        <p14:creationId xmlns:p14="http://schemas.microsoft.com/office/powerpoint/2010/main" val="4258174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06AE1-AE9C-C344-84C9-3F6684894518}"/>
              </a:ext>
            </a:extLst>
          </p:cNvPr>
          <p:cNvSpPr>
            <a:spLocks noGrp="1"/>
          </p:cNvSpPr>
          <p:nvPr>
            <p:ph type="title"/>
          </p:nvPr>
        </p:nvSpPr>
        <p:spPr>
          <a:xfrm>
            <a:off x="304800" y="268223"/>
            <a:ext cx="5486400" cy="1077251"/>
          </a:xfrm>
          <a:noFill/>
        </p:spPr>
        <p:txBody>
          <a:bodyPr/>
          <a:lstStyle/>
          <a:p>
            <a:r>
              <a:rPr lang="en-US" dirty="0"/>
              <a:t>Before Blockchain  Centralized Architectures</a:t>
            </a:r>
          </a:p>
        </p:txBody>
      </p:sp>
      <p:sp>
        <p:nvSpPr>
          <p:cNvPr id="6" name="Rounded Rectangle 5">
            <a:extLst>
              <a:ext uri="{FF2B5EF4-FFF2-40B4-BE49-F238E27FC236}">
                <a16:creationId xmlns:a16="http://schemas.microsoft.com/office/drawing/2014/main" id="{602A0F3D-49A4-EA4F-9230-9E991A1A39A0}"/>
              </a:ext>
            </a:extLst>
          </p:cNvPr>
          <p:cNvSpPr/>
          <p:nvPr/>
        </p:nvSpPr>
        <p:spPr>
          <a:xfrm>
            <a:off x="4101736" y="3749040"/>
            <a:ext cx="4820195" cy="2265971"/>
          </a:xfrm>
          <a:prstGeom prst="roundRect">
            <a:avLst/>
          </a:prstGeom>
          <a:solidFill>
            <a:schemeClr val="accent1"/>
          </a:solidFill>
        </p:spPr>
        <p:txBody>
          <a:bodyPr wrap="square" lIns="0" tIns="0" rIns="0" bIns="0" rtlCol="0" anchor="ctr">
            <a:noAutofit/>
          </a:bodyPr>
          <a:lstStyle/>
          <a:p>
            <a:r>
              <a:rPr lang="en-US" sz="2000" dirty="0"/>
              <a:t>security breach of the central authority could be </a:t>
            </a:r>
            <a:r>
              <a:rPr lang="en-US" sz="2000" b="1" dirty="0"/>
              <a:t>catastrophic</a:t>
            </a:r>
            <a:r>
              <a:rPr lang="en-US" sz="2000" dirty="0"/>
              <a:t>, </a:t>
            </a:r>
            <a:r>
              <a:rPr lang="en-US" sz="2000" b="1" dirty="0"/>
              <a:t>risking</a:t>
            </a:r>
            <a:r>
              <a:rPr lang="en-US" sz="2000" dirty="0"/>
              <a:t> the financial underpinning of the </a:t>
            </a:r>
            <a:r>
              <a:rPr lang="en-US" sz="2000" b="1" dirty="0"/>
              <a:t>market-</a:t>
            </a:r>
            <a:r>
              <a:rPr lang="en-US" sz="2000" dirty="0"/>
              <a:t> </a:t>
            </a:r>
            <a:r>
              <a:rPr lang="en-US" sz="2000" b="1" dirty="0"/>
              <a:t>place</a:t>
            </a:r>
            <a:r>
              <a:rPr lang="en-US" sz="2000" dirty="0"/>
              <a:t> and possibly </a:t>
            </a:r>
            <a:r>
              <a:rPr lang="en-US" sz="2000" b="1" dirty="0"/>
              <a:t>destroying</a:t>
            </a:r>
            <a:r>
              <a:rPr lang="en-US" sz="2000" dirty="0"/>
              <a:t> </a:t>
            </a:r>
            <a:r>
              <a:rPr lang="en-US" sz="2000" b="1" dirty="0"/>
              <a:t>trust</a:t>
            </a:r>
            <a:r>
              <a:rPr lang="en-US" sz="2000" dirty="0"/>
              <a:t> in the </a:t>
            </a:r>
            <a:r>
              <a:rPr lang="en-US" sz="2000" b="1" dirty="0"/>
              <a:t>business</a:t>
            </a:r>
            <a:r>
              <a:rPr lang="en-US" sz="2000" dirty="0"/>
              <a:t>. </a:t>
            </a:r>
          </a:p>
          <a:p>
            <a:endParaRPr lang="en-US" sz="1200" b="1" dirty="0"/>
          </a:p>
          <a:p>
            <a:pPr algn="ctr"/>
            <a:endParaRPr lang="en-US" sz="1200" dirty="0" err="1">
              <a:solidFill>
                <a:srgbClr val="FFFFFF"/>
              </a:solidFill>
              <a:latin typeface="Arial"/>
              <a:cs typeface="Arial"/>
            </a:endParaRPr>
          </a:p>
        </p:txBody>
      </p:sp>
      <p:pic>
        <p:nvPicPr>
          <p:cNvPr id="9" name="Picture 8">
            <a:extLst>
              <a:ext uri="{FF2B5EF4-FFF2-40B4-BE49-F238E27FC236}">
                <a16:creationId xmlns:a16="http://schemas.microsoft.com/office/drawing/2014/main" id="{407B1AB9-ECD1-B548-8AAF-BAB59A0A7052}"/>
              </a:ext>
            </a:extLst>
          </p:cNvPr>
          <p:cNvPicPr>
            <a:picLocks noChangeAspect="1"/>
          </p:cNvPicPr>
          <p:nvPr/>
        </p:nvPicPr>
        <p:blipFill>
          <a:blip r:embed="rId3"/>
          <a:stretch>
            <a:fillRect/>
          </a:stretch>
        </p:blipFill>
        <p:spPr>
          <a:xfrm>
            <a:off x="8309484" y="1778000"/>
            <a:ext cx="1676697" cy="1651000"/>
          </a:xfrm>
          <a:prstGeom prst="rect">
            <a:avLst/>
          </a:prstGeom>
        </p:spPr>
      </p:pic>
    </p:spTree>
    <p:extLst>
      <p:ext uri="{BB962C8B-B14F-4D97-AF65-F5344CB8AC3E}">
        <p14:creationId xmlns:p14="http://schemas.microsoft.com/office/powerpoint/2010/main" val="31418667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BLK_BACKGROUND_2017" val="2benAVMf"/>
  <p:tag name="ARTICULATE_SLIDE_COUNT" val="20"/>
  <p:tag name="ARTICULATE_DESIGN_ID_1_BLK_BACKGROUND_2017" val="U8utixHa"/>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13637</TotalTime>
  <Words>2155</Words>
  <Application>Microsoft Macintosh PowerPoint</Application>
  <PresentationFormat>Widescreen</PresentationFormat>
  <Paragraphs>318</Paragraphs>
  <Slides>36</Slides>
  <Notes>30</Notes>
  <HiddenSlides>1</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36</vt:i4>
      </vt:variant>
    </vt:vector>
  </HeadingPairs>
  <TitlesOfParts>
    <vt:vector size="42" baseType="lpstr">
      <vt:lpstr>Arial</vt:lpstr>
      <vt:lpstr>Calibri</vt:lpstr>
      <vt:lpstr>IBM Plex Sans</vt:lpstr>
      <vt:lpstr>blk_background_2017</vt:lpstr>
      <vt:lpstr>1_blk_background_2017</vt:lpstr>
      <vt:lpstr>dk_blu_background_2017</vt:lpstr>
      <vt:lpstr>HYPERLEDGER FABRIC FOR THE ENTERPRISE  Privacy and Security Strategies </vt:lpstr>
      <vt:lpstr>              Hyperledger Fabric discussion about Trust           Security and    Privacy  </vt:lpstr>
      <vt:lpstr>https://github.com/Grant-Steinfeld/hlf-private-data                                         https://bit.ly/2xf0PvK   </vt:lpstr>
      <vt:lpstr>VECTORS OF CONCERN</vt:lpstr>
      <vt:lpstr>Security</vt:lpstr>
      <vt:lpstr>Set theory – Privacy and Security</vt:lpstr>
      <vt:lpstr>“Nettitude is delighted to have had the opportunity to work with The Linux Foundation to assess the security of their Hyperledger Fabric blockchain software. This was an exciting and timely piece of work, in a field which Nettitude had already identified as one of our security research priorities.” </vt:lpstr>
      <vt:lpstr>Set theory – Privacy and Security</vt:lpstr>
      <vt:lpstr>Before Blockchain  Centralized Architectures</vt:lpstr>
      <vt:lpstr>SmartContract - chain code</vt:lpstr>
      <vt:lpstr>PowerPoint Presentation</vt:lpstr>
      <vt:lpstr>Flexibility choices to run Hyperledger Fabric</vt:lpstr>
      <vt:lpstr>LinuxONE Security Enables Blockchain  </vt:lpstr>
      <vt:lpstr>PowerPoint Presentation</vt:lpstr>
      <vt:lpstr>PowerPoint Presentation</vt:lpstr>
      <vt:lpstr>PowerPoint Presentation</vt:lpstr>
      <vt:lpstr>PowerPoint Presentation</vt:lpstr>
      <vt:lpstr>Go language is ported and optimized   for LinuxONE to make these         hardware solutions available for Hyperledger Fabric </vt:lpstr>
      <vt:lpstr>Privacy </vt:lpstr>
      <vt:lpstr>Private Data</vt:lpstr>
      <vt:lpstr>private data collection </vt:lpstr>
      <vt:lpstr>3 steps </vt:lpstr>
      <vt:lpstr>Private data – based of the infamous Marbles asset scenario </vt:lpstr>
      <vt:lpstr>Private data – based of the infamous Marbles asset scenario </vt:lpstr>
      <vt:lpstr>Private data – based of the infamous Marbles asset scenario </vt:lpstr>
      <vt:lpstr>Private data – based of the infamous Marbles asset scenario </vt:lpstr>
      <vt:lpstr>Private data – based of the infamous Marbles asset scenario </vt:lpstr>
      <vt:lpstr>Private data – based of the infamous Marbles asset scenario </vt:lpstr>
      <vt:lpstr>Private data – based of the infamous Marbles asset scenario </vt:lpstr>
      <vt:lpstr>Private data – based of the infamous Marbles asset scenario </vt:lpstr>
      <vt:lpstr>DEMO PRIVATE DATA      </vt:lpstr>
      <vt:lpstr>CA &amp; MSP</vt:lpstr>
      <vt:lpstr>PowerPoint Presentation</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Microsoft Office User</cp:lastModifiedBy>
  <cp:revision>120</cp:revision>
  <dcterms:created xsi:type="dcterms:W3CDTF">2018-02-27T17:50:26Z</dcterms:created>
  <dcterms:modified xsi:type="dcterms:W3CDTF">2019-06-24T20:31:58Z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50EAF499-0EFA-4F63-B726-BA2FBDA31113</vt:lpwstr>
  </property>
  <property fmtid="{D5CDD505-2E9C-101B-9397-08002B2CF9AE}" pid="3" name="ArticulatePath">
    <vt:lpwstr>IBM_Developer_PPT_V3</vt:lpwstr>
  </property>
</Properties>
</file>